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85" r:id="rId3"/>
    <p:sldId id="319" r:id="rId4"/>
    <p:sldId id="258" r:id="rId5"/>
    <p:sldId id="272" r:id="rId6"/>
    <p:sldId id="275" r:id="rId7"/>
    <p:sldId id="283" r:id="rId8"/>
    <p:sldId id="274" r:id="rId9"/>
    <p:sldId id="276" r:id="rId10"/>
    <p:sldId id="277" r:id="rId11"/>
    <p:sldId id="278" r:id="rId12"/>
    <p:sldId id="279" r:id="rId13"/>
    <p:sldId id="280" r:id="rId14"/>
    <p:sldId id="281" r:id="rId15"/>
    <p:sldId id="282" r:id="rId16"/>
    <p:sldId id="291" r:id="rId17"/>
    <p:sldId id="292" r:id="rId18"/>
    <p:sldId id="286" r:id="rId19"/>
    <p:sldId id="328" r:id="rId20"/>
    <p:sldId id="329" r:id="rId21"/>
    <p:sldId id="330" r:id="rId22"/>
    <p:sldId id="331" r:id="rId23"/>
    <p:sldId id="332" r:id="rId24"/>
    <p:sldId id="333" r:id="rId25"/>
    <p:sldId id="334" r:id="rId26"/>
    <p:sldId id="347" r:id="rId27"/>
    <p:sldId id="348" r:id="rId28"/>
    <p:sldId id="349" r:id="rId29"/>
    <p:sldId id="350" r:id="rId30"/>
    <p:sldId id="335" r:id="rId31"/>
    <p:sldId id="336" r:id="rId32"/>
    <p:sldId id="337" r:id="rId33"/>
    <p:sldId id="339" r:id="rId34"/>
    <p:sldId id="341" r:id="rId35"/>
    <p:sldId id="342" r:id="rId36"/>
    <p:sldId id="344" r:id="rId37"/>
    <p:sldId id="345" r:id="rId38"/>
    <p:sldId id="346" r:id="rId39"/>
    <p:sldId id="351" r:id="rId40"/>
    <p:sldId id="352" r:id="rId41"/>
    <p:sldId id="324" r:id="rId42"/>
    <p:sldId id="287" r:id="rId43"/>
    <p:sldId id="260" r:id="rId44"/>
    <p:sldId id="261" r:id="rId45"/>
    <p:sldId id="262" r:id="rId46"/>
    <p:sldId id="265" r:id="rId47"/>
    <p:sldId id="266" r:id="rId48"/>
    <p:sldId id="325" r:id="rId49"/>
    <p:sldId id="326" r:id="rId50"/>
    <p:sldId id="327" r:id="rId51"/>
    <p:sldId id="268" r:id="rId52"/>
    <p:sldId id="269" r:id="rId53"/>
    <p:sldId id="321" r:id="rId5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88971E-8073-438B-95C3-D9CED2D1A857}" v="1" dt="2022-09-28T11:24:28.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94713"/>
  </p:normalViewPr>
  <p:slideViewPr>
    <p:cSldViewPr snapToGrid="0">
      <p:cViewPr varScale="1">
        <p:scale>
          <a:sx n="64" d="100"/>
          <a:sy n="64" d="100"/>
        </p:scale>
        <p:origin x="156" y="60"/>
      </p:cViewPr>
      <p:guideLst/>
    </p:cSldViewPr>
  </p:slideViewPr>
  <p:notesTextViewPr>
    <p:cViewPr>
      <p:scale>
        <a:sx n="3" d="2"/>
        <a:sy n="3" d="2"/>
      </p:scale>
      <p:origin x="0" y="0"/>
    </p:cViewPr>
  </p:notesTextViewPr>
  <p:notesViewPr>
    <p:cSldViewPr snapToGrid="0">
      <p:cViewPr varScale="1">
        <p:scale>
          <a:sx n="89" d="100"/>
          <a:sy n="89" d="100"/>
        </p:scale>
        <p:origin x="37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D2B3A3-F59D-4F0D-B990-13628A20E8F3}" type="doc">
      <dgm:prSet loTypeId="urn:microsoft.com/office/officeart/2018/2/layout/IconLabelDescriptionList" loCatId="icon" qsTypeId="urn:microsoft.com/office/officeart/2005/8/quickstyle/simple1" qsCatId="simple" csTypeId="urn:microsoft.com/office/officeart/2005/8/colors/accent3_4" csCatId="accent3" phldr="1"/>
      <dgm:spPr/>
      <dgm:t>
        <a:bodyPr/>
        <a:lstStyle/>
        <a:p>
          <a:endParaRPr lang="en-US"/>
        </a:p>
      </dgm:t>
    </dgm:pt>
    <dgm:pt modelId="{4CCAB194-4552-4952-9922-E1175CD64EC2}">
      <dgm:prSet/>
      <dgm:spPr/>
      <dgm:t>
        <a:bodyPr/>
        <a:lstStyle/>
        <a:p>
          <a:pPr>
            <a:lnSpc>
              <a:spcPct val="100000"/>
            </a:lnSpc>
            <a:defRPr b="1"/>
          </a:pPr>
          <a:r>
            <a:rPr lang="fr-CH" u="sng" dirty="0">
              <a:latin typeface="Avenir Next LT Pro" panose="020B0504020202020204" pitchFamily="34" charset="0"/>
            </a:rPr>
            <a:t>Indispensable </a:t>
          </a:r>
          <a:r>
            <a:rPr lang="fr-CH" dirty="0">
              <a:latin typeface="Avenir Next LT Pro" panose="020B0504020202020204" pitchFamily="34" charset="0"/>
            </a:rPr>
            <a:t>:</a:t>
          </a:r>
          <a:endParaRPr lang="en-US" dirty="0">
            <a:latin typeface="Avenir Next LT Pro" panose="020B0504020202020204" pitchFamily="34" charset="0"/>
          </a:endParaRPr>
        </a:p>
      </dgm:t>
    </dgm:pt>
    <dgm:pt modelId="{E22232BB-68D7-4FCC-A0AC-63EEFA3D2336}" type="parTrans" cxnId="{EC7A3CE5-5956-47E3-B36C-EBB966E5EAFA}">
      <dgm:prSet/>
      <dgm:spPr/>
      <dgm:t>
        <a:bodyPr/>
        <a:lstStyle/>
        <a:p>
          <a:endParaRPr lang="en-US"/>
        </a:p>
      </dgm:t>
    </dgm:pt>
    <dgm:pt modelId="{00BBAFA0-6C81-4AEF-BE2A-6095271B53AC}" type="sibTrans" cxnId="{EC7A3CE5-5956-47E3-B36C-EBB966E5EAFA}">
      <dgm:prSet/>
      <dgm:spPr/>
      <dgm:t>
        <a:bodyPr/>
        <a:lstStyle/>
        <a:p>
          <a:endParaRPr lang="en-US"/>
        </a:p>
      </dgm:t>
    </dgm:pt>
    <dgm:pt modelId="{02F84C79-D0B4-47E6-B6D7-1AC476EE77C1}">
      <dgm:prSet/>
      <dgm:spPr/>
      <dgm:t>
        <a:bodyPr/>
        <a:lstStyle/>
        <a:p>
          <a:pPr>
            <a:lnSpc>
              <a:spcPct val="100000"/>
            </a:lnSpc>
          </a:pPr>
          <a:r>
            <a:rPr lang="fr-CH" b="1" dirty="0">
              <a:latin typeface="Avenir Next LT Pro" panose="020B0504020202020204" pitchFamily="34" charset="0"/>
            </a:rPr>
            <a:t>Suite bureautique </a:t>
          </a:r>
          <a:r>
            <a:rPr lang="fr-CH" dirty="0">
              <a:latin typeface="Avenir Next LT Pro" panose="020B0504020202020204" pitchFamily="34" charset="0"/>
            </a:rPr>
            <a:t>(p. ex. Microsoft Office, Open Office)</a:t>
          </a:r>
          <a:endParaRPr lang="en-US" dirty="0">
            <a:latin typeface="Avenir Next LT Pro" panose="020B0504020202020204" pitchFamily="34" charset="0"/>
          </a:endParaRPr>
        </a:p>
      </dgm:t>
    </dgm:pt>
    <dgm:pt modelId="{C46BC725-0F6D-4F9F-8EA7-8645D95015B7}" type="parTrans" cxnId="{89039BF0-F1E6-4B33-A751-39E201946FEF}">
      <dgm:prSet/>
      <dgm:spPr/>
      <dgm:t>
        <a:bodyPr/>
        <a:lstStyle/>
        <a:p>
          <a:endParaRPr lang="en-US"/>
        </a:p>
      </dgm:t>
    </dgm:pt>
    <dgm:pt modelId="{6CCA6961-08BA-4A25-81B5-F85096339E17}" type="sibTrans" cxnId="{89039BF0-F1E6-4B33-A751-39E201946FEF}">
      <dgm:prSet/>
      <dgm:spPr/>
      <dgm:t>
        <a:bodyPr/>
        <a:lstStyle/>
        <a:p>
          <a:endParaRPr lang="en-US"/>
        </a:p>
      </dgm:t>
    </dgm:pt>
    <dgm:pt modelId="{30A610BC-955C-4E1C-9034-5894948914C3}">
      <dgm:prSet/>
      <dgm:spPr/>
      <dgm:t>
        <a:bodyPr/>
        <a:lstStyle/>
        <a:p>
          <a:pPr>
            <a:lnSpc>
              <a:spcPct val="100000"/>
            </a:lnSpc>
            <a:defRPr b="1"/>
          </a:pPr>
          <a:r>
            <a:rPr lang="fr-CH" u="sng" dirty="0">
              <a:latin typeface="Avenir Next LT Pro" panose="020B0504020202020204" pitchFamily="34" charset="0"/>
            </a:rPr>
            <a:t>Gestion de clients / </a:t>
          </a:r>
          <a:r>
            <a:rPr lang="fr-CH" u="sng" dirty="0" err="1">
              <a:latin typeface="Avenir Next LT Pro" panose="020B0504020202020204" pitchFamily="34" charset="0"/>
            </a:rPr>
            <a:t>timesheet</a:t>
          </a:r>
          <a:endParaRPr lang="en-US" dirty="0">
            <a:latin typeface="Avenir Next LT Pro" panose="020B0504020202020204" pitchFamily="34" charset="0"/>
          </a:endParaRPr>
        </a:p>
      </dgm:t>
    </dgm:pt>
    <dgm:pt modelId="{0C5D2F65-1887-4650-8EFD-3A1787377CD6}" type="parTrans" cxnId="{16BECFD0-4A21-41AD-B6FC-34CD87A330D6}">
      <dgm:prSet/>
      <dgm:spPr/>
      <dgm:t>
        <a:bodyPr/>
        <a:lstStyle/>
        <a:p>
          <a:endParaRPr lang="en-US"/>
        </a:p>
      </dgm:t>
    </dgm:pt>
    <dgm:pt modelId="{448377C6-4F5B-4DC2-A59D-9B85561FB196}" type="sibTrans" cxnId="{16BECFD0-4A21-41AD-B6FC-34CD87A330D6}">
      <dgm:prSet/>
      <dgm:spPr/>
      <dgm:t>
        <a:bodyPr/>
        <a:lstStyle/>
        <a:p>
          <a:endParaRPr lang="en-US"/>
        </a:p>
      </dgm:t>
    </dgm:pt>
    <dgm:pt modelId="{59A38C2F-64BB-4037-9733-35BE89D20D85}">
      <dgm:prSet/>
      <dgm:spPr/>
      <dgm:t>
        <a:bodyPr/>
        <a:lstStyle/>
        <a:p>
          <a:pPr>
            <a:lnSpc>
              <a:spcPct val="100000"/>
            </a:lnSpc>
            <a:defRPr b="1"/>
          </a:pPr>
          <a:r>
            <a:rPr lang="fr-CH" u="sng" dirty="0">
              <a:latin typeface="Avenir Next LT Pro" panose="020B0504020202020204" pitchFamily="34" charset="0"/>
            </a:rPr>
            <a:t>Gestion électronique de documents</a:t>
          </a:r>
          <a:endParaRPr lang="en-US" dirty="0">
            <a:latin typeface="Avenir Next LT Pro" panose="020B0504020202020204" pitchFamily="34" charset="0"/>
          </a:endParaRPr>
        </a:p>
      </dgm:t>
    </dgm:pt>
    <dgm:pt modelId="{12F1AE80-ACE8-4E26-BFD9-2237C80C6B59}" type="parTrans" cxnId="{A28C9B18-899F-4281-9F6F-EFCEB58AB629}">
      <dgm:prSet/>
      <dgm:spPr/>
      <dgm:t>
        <a:bodyPr/>
        <a:lstStyle/>
        <a:p>
          <a:endParaRPr lang="en-US"/>
        </a:p>
      </dgm:t>
    </dgm:pt>
    <dgm:pt modelId="{EDAFD55F-F611-4489-810F-11C1934F54FC}" type="sibTrans" cxnId="{A28C9B18-899F-4281-9F6F-EFCEB58AB629}">
      <dgm:prSet/>
      <dgm:spPr/>
      <dgm:t>
        <a:bodyPr/>
        <a:lstStyle/>
        <a:p>
          <a:endParaRPr lang="en-US"/>
        </a:p>
      </dgm:t>
    </dgm:pt>
    <dgm:pt modelId="{D287A7F0-E5BE-49A9-86EF-C189EDDC7DD6}">
      <dgm:prSet custT="1"/>
      <dgm:spPr/>
      <dgm:t>
        <a:bodyPr/>
        <a:lstStyle/>
        <a:p>
          <a:pPr>
            <a:lnSpc>
              <a:spcPct val="100000"/>
            </a:lnSpc>
            <a:defRPr b="1"/>
          </a:pPr>
          <a:r>
            <a:rPr lang="fr-CH" sz="1100" u="sng" dirty="0">
              <a:latin typeface="Avenir Next LT Pro" panose="020B0504020202020204" pitchFamily="34" charset="0"/>
            </a:rPr>
            <a:t>Signature électronique / envoi de recommandés électroniques</a:t>
          </a:r>
          <a:endParaRPr lang="en-US" sz="1100" dirty="0">
            <a:latin typeface="Avenir Next LT Pro" panose="020B0504020202020204" pitchFamily="34" charset="0"/>
          </a:endParaRPr>
        </a:p>
      </dgm:t>
    </dgm:pt>
    <dgm:pt modelId="{F6A4815A-ACC2-415C-BEA3-2CA6D1BE16F7}" type="parTrans" cxnId="{E3664495-1E5F-4CC4-9332-A8478867CBBF}">
      <dgm:prSet/>
      <dgm:spPr/>
      <dgm:t>
        <a:bodyPr/>
        <a:lstStyle/>
        <a:p>
          <a:endParaRPr lang="en-US"/>
        </a:p>
      </dgm:t>
    </dgm:pt>
    <dgm:pt modelId="{E85BA322-FC8A-442C-A4EF-583860C75C69}" type="sibTrans" cxnId="{E3664495-1E5F-4CC4-9332-A8478867CBBF}">
      <dgm:prSet/>
      <dgm:spPr/>
      <dgm:t>
        <a:bodyPr/>
        <a:lstStyle/>
        <a:p>
          <a:endParaRPr lang="en-US"/>
        </a:p>
      </dgm:t>
    </dgm:pt>
    <dgm:pt modelId="{4CD75A1A-D620-49F3-85F1-6B4AA4CAB415}">
      <dgm:prSet/>
      <dgm:spPr/>
      <dgm:t>
        <a:bodyPr/>
        <a:lstStyle/>
        <a:p>
          <a:pPr>
            <a:lnSpc>
              <a:spcPct val="100000"/>
            </a:lnSpc>
          </a:pPr>
          <a:r>
            <a:rPr lang="fr-CH" b="1">
              <a:latin typeface="Avenir Next LT Pro" panose="020B0504020202020204" pitchFamily="34" charset="0"/>
            </a:rPr>
            <a:t>Logiciel de traitement de PDF</a:t>
          </a:r>
          <a:endParaRPr lang="en-US" b="1" dirty="0">
            <a:latin typeface="Avenir Next LT Pro" panose="020B0504020202020204" pitchFamily="34" charset="0"/>
          </a:endParaRPr>
        </a:p>
      </dgm:t>
    </dgm:pt>
    <dgm:pt modelId="{94E118B5-2BBC-4B47-BD59-8C294F420703}" type="parTrans" cxnId="{51C496E2-D785-4AA1-8BB0-85471BC43410}">
      <dgm:prSet/>
      <dgm:spPr/>
      <dgm:t>
        <a:bodyPr/>
        <a:lstStyle/>
        <a:p>
          <a:endParaRPr lang="fr-CH"/>
        </a:p>
      </dgm:t>
    </dgm:pt>
    <dgm:pt modelId="{1125C549-BD34-4295-854C-77B602A66536}" type="sibTrans" cxnId="{51C496E2-D785-4AA1-8BB0-85471BC43410}">
      <dgm:prSet/>
      <dgm:spPr/>
      <dgm:t>
        <a:bodyPr/>
        <a:lstStyle/>
        <a:p>
          <a:endParaRPr lang="fr-CH"/>
        </a:p>
      </dgm:t>
    </dgm:pt>
    <dgm:pt modelId="{AAEEA01F-369C-48D9-828D-EF0D3956B3EC}">
      <dgm:prSet/>
      <dgm:spPr/>
      <dgm:t>
        <a:bodyPr/>
        <a:lstStyle/>
        <a:p>
          <a:pPr>
            <a:lnSpc>
              <a:spcPct val="100000"/>
            </a:lnSpc>
          </a:pPr>
          <a:r>
            <a:rPr lang="fr-CH" b="1" dirty="0">
              <a:latin typeface="Avenir Next LT Pro" panose="020B0504020202020204" pitchFamily="34" charset="0"/>
            </a:rPr>
            <a:t>Antivirus</a:t>
          </a:r>
          <a:endParaRPr lang="en-US" b="1" dirty="0">
            <a:latin typeface="Avenir Next LT Pro" panose="020B0504020202020204" pitchFamily="34" charset="0"/>
          </a:endParaRPr>
        </a:p>
      </dgm:t>
    </dgm:pt>
    <dgm:pt modelId="{99D87344-2F23-43F0-A191-38B205ACBC76}" type="parTrans" cxnId="{DF435D66-0B02-4F74-96B2-7EDC79EAD77B}">
      <dgm:prSet/>
      <dgm:spPr/>
      <dgm:t>
        <a:bodyPr/>
        <a:lstStyle/>
        <a:p>
          <a:endParaRPr lang="fr-CH"/>
        </a:p>
      </dgm:t>
    </dgm:pt>
    <dgm:pt modelId="{9D383A4E-063C-4C1E-BAE4-2E39F306AD67}" type="sibTrans" cxnId="{DF435D66-0B02-4F74-96B2-7EDC79EAD77B}">
      <dgm:prSet/>
      <dgm:spPr/>
      <dgm:t>
        <a:bodyPr/>
        <a:lstStyle/>
        <a:p>
          <a:endParaRPr lang="fr-CH"/>
        </a:p>
      </dgm:t>
    </dgm:pt>
    <dgm:pt modelId="{3EFDE776-DA5C-4D38-8B99-F3BFA26D7B32}" type="pres">
      <dgm:prSet presAssocID="{B9D2B3A3-F59D-4F0D-B990-13628A20E8F3}" presName="root" presStyleCnt="0">
        <dgm:presLayoutVars>
          <dgm:dir/>
          <dgm:resizeHandles val="exact"/>
        </dgm:presLayoutVars>
      </dgm:prSet>
      <dgm:spPr/>
    </dgm:pt>
    <dgm:pt modelId="{651DACB4-96A9-4BD8-ADB3-A4A706CF3CF2}" type="pres">
      <dgm:prSet presAssocID="{4CCAB194-4552-4952-9922-E1175CD64EC2}" presName="compNode" presStyleCnt="0"/>
      <dgm:spPr/>
    </dgm:pt>
    <dgm:pt modelId="{5EC58CF2-9C58-4EF8-9E44-75D375728667}" type="pres">
      <dgm:prSet presAssocID="{4CCAB194-4552-4952-9922-E1175CD64EC2}"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rdinateur"/>
        </a:ext>
      </dgm:extLst>
    </dgm:pt>
    <dgm:pt modelId="{5935D3EF-9607-4278-ACB5-55B0C6E8DB62}" type="pres">
      <dgm:prSet presAssocID="{4CCAB194-4552-4952-9922-E1175CD64EC2}" presName="iconSpace" presStyleCnt="0"/>
      <dgm:spPr/>
    </dgm:pt>
    <dgm:pt modelId="{CDF19B13-5F95-4C81-B735-B7F21A83E156}" type="pres">
      <dgm:prSet presAssocID="{4CCAB194-4552-4952-9922-E1175CD64EC2}" presName="parTx" presStyleLbl="revTx" presStyleIdx="0" presStyleCnt="8">
        <dgm:presLayoutVars>
          <dgm:chMax val="0"/>
          <dgm:chPref val="0"/>
        </dgm:presLayoutVars>
      </dgm:prSet>
      <dgm:spPr/>
    </dgm:pt>
    <dgm:pt modelId="{47CB122D-DEFC-48E6-A2E0-6E49E5B73BE0}" type="pres">
      <dgm:prSet presAssocID="{4CCAB194-4552-4952-9922-E1175CD64EC2}" presName="txSpace" presStyleCnt="0"/>
      <dgm:spPr/>
    </dgm:pt>
    <dgm:pt modelId="{3D68AC26-6347-4259-A5B1-677F25790744}" type="pres">
      <dgm:prSet presAssocID="{4CCAB194-4552-4952-9922-E1175CD64EC2}" presName="desTx" presStyleLbl="revTx" presStyleIdx="1" presStyleCnt="8">
        <dgm:presLayoutVars/>
      </dgm:prSet>
      <dgm:spPr/>
    </dgm:pt>
    <dgm:pt modelId="{1DA88B8C-2AF5-454C-9A15-76B8449DBB86}" type="pres">
      <dgm:prSet presAssocID="{00BBAFA0-6C81-4AEF-BE2A-6095271B53AC}" presName="sibTrans" presStyleCnt="0"/>
      <dgm:spPr/>
    </dgm:pt>
    <dgm:pt modelId="{7E3C0BC8-0FEA-4F13-9DD4-F45C639EF0AE}" type="pres">
      <dgm:prSet presAssocID="{30A610BC-955C-4E1C-9034-5894948914C3}" presName="compNode" presStyleCnt="0"/>
      <dgm:spPr/>
    </dgm:pt>
    <dgm:pt modelId="{4C15399F-C3D6-444D-B85B-C19783AD7AEF}" type="pres">
      <dgm:prSet presAssocID="{30A610BC-955C-4E1C-9034-5894948914C3}"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bleau"/>
        </a:ext>
      </dgm:extLst>
    </dgm:pt>
    <dgm:pt modelId="{E958D759-BDA4-4567-A8C7-B7F1B686C3BA}" type="pres">
      <dgm:prSet presAssocID="{30A610BC-955C-4E1C-9034-5894948914C3}" presName="iconSpace" presStyleCnt="0"/>
      <dgm:spPr/>
    </dgm:pt>
    <dgm:pt modelId="{7C3EE5AE-4915-4F7B-AF99-2F7A0ED296BC}" type="pres">
      <dgm:prSet presAssocID="{30A610BC-955C-4E1C-9034-5894948914C3}" presName="parTx" presStyleLbl="revTx" presStyleIdx="2" presStyleCnt="8">
        <dgm:presLayoutVars>
          <dgm:chMax val="0"/>
          <dgm:chPref val="0"/>
        </dgm:presLayoutVars>
      </dgm:prSet>
      <dgm:spPr/>
    </dgm:pt>
    <dgm:pt modelId="{F07CE16E-B4E1-48EB-A1C8-8639ADEC43F4}" type="pres">
      <dgm:prSet presAssocID="{30A610BC-955C-4E1C-9034-5894948914C3}" presName="txSpace" presStyleCnt="0"/>
      <dgm:spPr/>
    </dgm:pt>
    <dgm:pt modelId="{6B4B6773-27A7-410F-8377-6A214BD16A3C}" type="pres">
      <dgm:prSet presAssocID="{30A610BC-955C-4E1C-9034-5894948914C3}" presName="desTx" presStyleLbl="revTx" presStyleIdx="3" presStyleCnt="8">
        <dgm:presLayoutVars/>
      </dgm:prSet>
      <dgm:spPr/>
    </dgm:pt>
    <dgm:pt modelId="{0934A878-8D07-4F93-98FC-BACCDF90A364}" type="pres">
      <dgm:prSet presAssocID="{448377C6-4F5B-4DC2-A59D-9B85561FB196}" presName="sibTrans" presStyleCnt="0"/>
      <dgm:spPr/>
    </dgm:pt>
    <dgm:pt modelId="{9B964963-B7CE-4916-8494-2D330C659B98}" type="pres">
      <dgm:prSet presAssocID="{59A38C2F-64BB-4037-9733-35BE89D20D85}" presName="compNode" presStyleCnt="0"/>
      <dgm:spPr/>
    </dgm:pt>
    <dgm:pt modelId="{5F39622D-BBFF-40A2-B8E7-847F868B757E}" type="pres">
      <dgm:prSet presAssocID="{59A38C2F-64BB-4037-9733-35BE89D20D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Folder"/>
        </a:ext>
      </dgm:extLst>
    </dgm:pt>
    <dgm:pt modelId="{3155E97C-1A7E-4C41-A257-E35052069361}" type="pres">
      <dgm:prSet presAssocID="{59A38C2F-64BB-4037-9733-35BE89D20D85}" presName="iconSpace" presStyleCnt="0"/>
      <dgm:spPr/>
    </dgm:pt>
    <dgm:pt modelId="{F75C7447-1D45-4DA9-94EB-8B0F87211407}" type="pres">
      <dgm:prSet presAssocID="{59A38C2F-64BB-4037-9733-35BE89D20D85}" presName="parTx" presStyleLbl="revTx" presStyleIdx="4" presStyleCnt="8" custScaleX="106328">
        <dgm:presLayoutVars>
          <dgm:chMax val="0"/>
          <dgm:chPref val="0"/>
        </dgm:presLayoutVars>
      </dgm:prSet>
      <dgm:spPr/>
    </dgm:pt>
    <dgm:pt modelId="{0420B3C1-B4CD-41DF-9B4F-746061552761}" type="pres">
      <dgm:prSet presAssocID="{59A38C2F-64BB-4037-9733-35BE89D20D85}" presName="txSpace" presStyleCnt="0"/>
      <dgm:spPr/>
    </dgm:pt>
    <dgm:pt modelId="{112C4DFB-0B62-40DD-A3D6-A4D5515F6F8C}" type="pres">
      <dgm:prSet presAssocID="{59A38C2F-64BB-4037-9733-35BE89D20D85}" presName="desTx" presStyleLbl="revTx" presStyleIdx="5" presStyleCnt="8">
        <dgm:presLayoutVars/>
      </dgm:prSet>
      <dgm:spPr/>
    </dgm:pt>
    <dgm:pt modelId="{AFD3A620-2B4F-46C1-BA6F-C12FA96A3BD6}" type="pres">
      <dgm:prSet presAssocID="{EDAFD55F-F611-4489-810F-11C1934F54FC}" presName="sibTrans" presStyleCnt="0"/>
      <dgm:spPr/>
    </dgm:pt>
    <dgm:pt modelId="{03A5E8D4-1DBA-403E-9E9C-DD910EF44927}" type="pres">
      <dgm:prSet presAssocID="{D287A7F0-E5BE-49A9-86EF-C189EDDC7DD6}" presName="compNode" presStyleCnt="0"/>
      <dgm:spPr/>
    </dgm:pt>
    <dgm:pt modelId="{14CF3322-2A48-476B-8436-15D60F854887}" type="pres">
      <dgm:prSet presAssocID="{D287A7F0-E5BE-49A9-86EF-C189EDDC7DD6}"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de-barres"/>
        </a:ext>
      </dgm:extLst>
    </dgm:pt>
    <dgm:pt modelId="{07F26537-6082-48B9-BDB9-01FA52F37026}" type="pres">
      <dgm:prSet presAssocID="{D287A7F0-E5BE-49A9-86EF-C189EDDC7DD6}" presName="iconSpace" presStyleCnt="0"/>
      <dgm:spPr/>
    </dgm:pt>
    <dgm:pt modelId="{3FD30E7A-013A-4B71-8A7B-7EE5B4D8F757}" type="pres">
      <dgm:prSet presAssocID="{D287A7F0-E5BE-49A9-86EF-C189EDDC7DD6}" presName="parTx" presStyleLbl="revTx" presStyleIdx="6" presStyleCnt="8">
        <dgm:presLayoutVars>
          <dgm:chMax val="0"/>
          <dgm:chPref val="0"/>
        </dgm:presLayoutVars>
      </dgm:prSet>
      <dgm:spPr/>
    </dgm:pt>
    <dgm:pt modelId="{3F9484FE-9ACA-4DC0-B032-4CF11A77CF51}" type="pres">
      <dgm:prSet presAssocID="{D287A7F0-E5BE-49A9-86EF-C189EDDC7DD6}" presName="txSpace" presStyleCnt="0"/>
      <dgm:spPr/>
    </dgm:pt>
    <dgm:pt modelId="{5F54962D-D225-4A61-AE05-FC590DD4B94F}" type="pres">
      <dgm:prSet presAssocID="{D287A7F0-E5BE-49A9-86EF-C189EDDC7DD6}" presName="desTx" presStyleLbl="revTx" presStyleIdx="7" presStyleCnt="8">
        <dgm:presLayoutVars/>
      </dgm:prSet>
      <dgm:spPr/>
    </dgm:pt>
  </dgm:ptLst>
  <dgm:cxnLst>
    <dgm:cxn modelId="{A28C9B18-899F-4281-9F6F-EFCEB58AB629}" srcId="{B9D2B3A3-F59D-4F0D-B990-13628A20E8F3}" destId="{59A38C2F-64BB-4037-9733-35BE89D20D85}" srcOrd="2" destOrd="0" parTransId="{12F1AE80-ACE8-4E26-BFD9-2237C80C6B59}" sibTransId="{EDAFD55F-F611-4489-810F-11C1934F54FC}"/>
    <dgm:cxn modelId="{54226E5F-A07E-4141-8F71-83198A3B2038}" type="presOf" srcId="{02F84C79-D0B4-47E6-B6D7-1AC476EE77C1}" destId="{3D68AC26-6347-4259-A5B1-677F25790744}" srcOrd="0" destOrd="0" presId="urn:microsoft.com/office/officeart/2018/2/layout/IconLabelDescriptionList"/>
    <dgm:cxn modelId="{DF435D66-0B02-4F74-96B2-7EDC79EAD77B}" srcId="{4CCAB194-4552-4952-9922-E1175CD64EC2}" destId="{AAEEA01F-369C-48D9-828D-EF0D3956B3EC}" srcOrd="2" destOrd="0" parTransId="{99D87344-2F23-43F0-A191-38B205ACBC76}" sibTransId="{9D383A4E-063C-4C1E-BAE4-2E39F306AD67}"/>
    <dgm:cxn modelId="{F5836A68-B043-4F1A-B1F3-57F72E9DA6F7}" type="presOf" srcId="{B9D2B3A3-F59D-4F0D-B990-13628A20E8F3}" destId="{3EFDE776-DA5C-4D38-8B99-F3BFA26D7B32}" srcOrd="0" destOrd="0" presId="urn:microsoft.com/office/officeart/2018/2/layout/IconLabelDescriptionList"/>
    <dgm:cxn modelId="{36731480-B83D-4791-8C57-A90C5F064388}" type="presOf" srcId="{59A38C2F-64BB-4037-9733-35BE89D20D85}" destId="{F75C7447-1D45-4DA9-94EB-8B0F87211407}" srcOrd="0" destOrd="0" presId="urn:microsoft.com/office/officeart/2018/2/layout/IconLabelDescriptionList"/>
    <dgm:cxn modelId="{63A19991-1DF3-4CAB-9769-8371D7F7589E}" type="presOf" srcId="{AAEEA01F-369C-48D9-828D-EF0D3956B3EC}" destId="{3D68AC26-6347-4259-A5B1-677F25790744}" srcOrd="0" destOrd="2" presId="urn:microsoft.com/office/officeart/2018/2/layout/IconLabelDescriptionList"/>
    <dgm:cxn modelId="{E3664495-1E5F-4CC4-9332-A8478867CBBF}" srcId="{B9D2B3A3-F59D-4F0D-B990-13628A20E8F3}" destId="{D287A7F0-E5BE-49A9-86EF-C189EDDC7DD6}" srcOrd="3" destOrd="0" parTransId="{F6A4815A-ACC2-415C-BEA3-2CA6D1BE16F7}" sibTransId="{E85BA322-FC8A-442C-A4EF-583860C75C69}"/>
    <dgm:cxn modelId="{CCA9B1A1-FF00-4C04-ADC7-514B48DC2E1B}" type="presOf" srcId="{4CCAB194-4552-4952-9922-E1175CD64EC2}" destId="{CDF19B13-5F95-4C81-B735-B7F21A83E156}" srcOrd="0" destOrd="0" presId="urn:microsoft.com/office/officeart/2018/2/layout/IconLabelDescriptionList"/>
    <dgm:cxn modelId="{468E0DC6-4FD7-4C10-B73D-9E599D0C5126}" type="presOf" srcId="{30A610BC-955C-4E1C-9034-5894948914C3}" destId="{7C3EE5AE-4915-4F7B-AF99-2F7A0ED296BC}" srcOrd="0" destOrd="0" presId="urn:microsoft.com/office/officeart/2018/2/layout/IconLabelDescriptionList"/>
    <dgm:cxn modelId="{16BECFD0-4A21-41AD-B6FC-34CD87A330D6}" srcId="{B9D2B3A3-F59D-4F0D-B990-13628A20E8F3}" destId="{30A610BC-955C-4E1C-9034-5894948914C3}" srcOrd="1" destOrd="0" parTransId="{0C5D2F65-1887-4650-8EFD-3A1787377CD6}" sibTransId="{448377C6-4F5B-4DC2-A59D-9B85561FB196}"/>
    <dgm:cxn modelId="{EC3424D3-FFC0-407B-B146-0A24C5FB10E7}" type="presOf" srcId="{D287A7F0-E5BE-49A9-86EF-C189EDDC7DD6}" destId="{3FD30E7A-013A-4B71-8A7B-7EE5B4D8F757}" srcOrd="0" destOrd="0" presId="urn:microsoft.com/office/officeart/2018/2/layout/IconLabelDescriptionList"/>
    <dgm:cxn modelId="{51C496E2-D785-4AA1-8BB0-85471BC43410}" srcId="{4CCAB194-4552-4952-9922-E1175CD64EC2}" destId="{4CD75A1A-D620-49F3-85F1-6B4AA4CAB415}" srcOrd="1" destOrd="0" parTransId="{94E118B5-2BBC-4B47-BD59-8C294F420703}" sibTransId="{1125C549-BD34-4295-854C-77B602A66536}"/>
    <dgm:cxn modelId="{EC7A3CE5-5956-47E3-B36C-EBB966E5EAFA}" srcId="{B9D2B3A3-F59D-4F0D-B990-13628A20E8F3}" destId="{4CCAB194-4552-4952-9922-E1175CD64EC2}" srcOrd="0" destOrd="0" parTransId="{E22232BB-68D7-4FCC-A0AC-63EEFA3D2336}" sibTransId="{00BBAFA0-6C81-4AEF-BE2A-6095271B53AC}"/>
    <dgm:cxn modelId="{C1A851E8-3D68-4446-8E26-3E35823CC3BA}" type="presOf" srcId="{4CD75A1A-D620-49F3-85F1-6B4AA4CAB415}" destId="{3D68AC26-6347-4259-A5B1-677F25790744}" srcOrd="0" destOrd="1" presId="urn:microsoft.com/office/officeart/2018/2/layout/IconLabelDescriptionList"/>
    <dgm:cxn modelId="{89039BF0-F1E6-4B33-A751-39E201946FEF}" srcId="{4CCAB194-4552-4952-9922-E1175CD64EC2}" destId="{02F84C79-D0B4-47E6-B6D7-1AC476EE77C1}" srcOrd="0" destOrd="0" parTransId="{C46BC725-0F6D-4F9F-8EA7-8645D95015B7}" sibTransId="{6CCA6961-08BA-4A25-81B5-F85096339E17}"/>
    <dgm:cxn modelId="{23A34281-72BD-4FD1-AA25-646B7D720616}" type="presParOf" srcId="{3EFDE776-DA5C-4D38-8B99-F3BFA26D7B32}" destId="{651DACB4-96A9-4BD8-ADB3-A4A706CF3CF2}" srcOrd="0" destOrd="0" presId="urn:microsoft.com/office/officeart/2018/2/layout/IconLabelDescriptionList"/>
    <dgm:cxn modelId="{861B37AE-FF1B-4BF5-92A5-1F469D812D41}" type="presParOf" srcId="{651DACB4-96A9-4BD8-ADB3-A4A706CF3CF2}" destId="{5EC58CF2-9C58-4EF8-9E44-75D375728667}" srcOrd="0" destOrd="0" presId="urn:microsoft.com/office/officeart/2018/2/layout/IconLabelDescriptionList"/>
    <dgm:cxn modelId="{DE81989C-9366-4768-8647-E89A97A82DF2}" type="presParOf" srcId="{651DACB4-96A9-4BD8-ADB3-A4A706CF3CF2}" destId="{5935D3EF-9607-4278-ACB5-55B0C6E8DB62}" srcOrd="1" destOrd="0" presId="urn:microsoft.com/office/officeart/2018/2/layout/IconLabelDescriptionList"/>
    <dgm:cxn modelId="{53B77BBA-5F51-4DDC-BE49-AE4A0BF31561}" type="presParOf" srcId="{651DACB4-96A9-4BD8-ADB3-A4A706CF3CF2}" destId="{CDF19B13-5F95-4C81-B735-B7F21A83E156}" srcOrd="2" destOrd="0" presId="urn:microsoft.com/office/officeart/2018/2/layout/IconLabelDescriptionList"/>
    <dgm:cxn modelId="{567E4577-CF2C-47C3-A1BF-60BC68C2228F}" type="presParOf" srcId="{651DACB4-96A9-4BD8-ADB3-A4A706CF3CF2}" destId="{47CB122D-DEFC-48E6-A2E0-6E49E5B73BE0}" srcOrd="3" destOrd="0" presId="urn:microsoft.com/office/officeart/2018/2/layout/IconLabelDescriptionList"/>
    <dgm:cxn modelId="{F787B0A3-DF93-4B5B-A20F-E1551678612B}" type="presParOf" srcId="{651DACB4-96A9-4BD8-ADB3-A4A706CF3CF2}" destId="{3D68AC26-6347-4259-A5B1-677F25790744}" srcOrd="4" destOrd="0" presId="urn:microsoft.com/office/officeart/2018/2/layout/IconLabelDescriptionList"/>
    <dgm:cxn modelId="{F9A6FFA5-AEDB-4A50-BF03-24605F89EEDD}" type="presParOf" srcId="{3EFDE776-DA5C-4D38-8B99-F3BFA26D7B32}" destId="{1DA88B8C-2AF5-454C-9A15-76B8449DBB86}" srcOrd="1" destOrd="0" presId="urn:microsoft.com/office/officeart/2018/2/layout/IconLabelDescriptionList"/>
    <dgm:cxn modelId="{D56AD738-4F68-4D50-A4B6-0DE80D5A8790}" type="presParOf" srcId="{3EFDE776-DA5C-4D38-8B99-F3BFA26D7B32}" destId="{7E3C0BC8-0FEA-4F13-9DD4-F45C639EF0AE}" srcOrd="2" destOrd="0" presId="urn:microsoft.com/office/officeart/2018/2/layout/IconLabelDescriptionList"/>
    <dgm:cxn modelId="{72B35BA5-2C23-46E7-AF9F-40933D477628}" type="presParOf" srcId="{7E3C0BC8-0FEA-4F13-9DD4-F45C639EF0AE}" destId="{4C15399F-C3D6-444D-B85B-C19783AD7AEF}" srcOrd="0" destOrd="0" presId="urn:microsoft.com/office/officeart/2018/2/layout/IconLabelDescriptionList"/>
    <dgm:cxn modelId="{10183C1A-AAE6-4054-87BC-50A6A022CC40}" type="presParOf" srcId="{7E3C0BC8-0FEA-4F13-9DD4-F45C639EF0AE}" destId="{E958D759-BDA4-4567-A8C7-B7F1B686C3BA}" srcOrd="1" destOrd="0" presId="urn:microsoft.com/office/officeart/2018/2/layout/IconLabelDescriptionList"/>
    <dgm:cxn modelId="{73B5386C-A637-45C3-ABF5-4DE948E9AD64}" type="presParOf" srcId="{7E3C0BC8-0FEA-4F13-9DD4-F45C639EF0AE}" destId="{7C3EE5AE-4915-4F7B-AF99-2F7A0ED296BC}" srcOrd="2" destOrd="0" presId="urn:microsoft.com/office/officeart/2018/2/layout/IconLabelDescriptionList"/>
    <dgm:cxn modelId="{8C57EEF3-BCE3-4C18-BE76-F76330254113}" type="presParOf" srcId="{7E3C0BC8-0FEA-4F13-9DD4-F45C639EF0AE}" destId="{F07CE16E-B4E1-48EB-A1C8-8639ADEC43F4}" srcOrd="3" destOrd="0" presId="urn:microsoft.com/office/officeart/2018/2/layout/IconLabelDescriptionList"/>
    <dgm:cxn modelId="{EFB1D15F-FF59-469E-9246-B1E1D8116036}" type="presParOf" srcId="{7E3C0BC8-0FEA-4F13-9DD4-F45C639EF0AE}" destId="{6B4B6773-27A7-410F-8377-6A214BD16A3C}" srcOrd="4" destOrd="0" presId="urn:microsoft.com/office/officeart/2018/2/layout/IconLabelDescriptionList"/>
    <dgm:cxn modelId="{F811CD8E-CF29-4121-9BBB-59E28C0D4D7C}" type="presParOf" srcId="{3EFDE776-DA5C-4D38-8B99-F3BFA26D7B32}" destId="{0934A878-8D07-4F93-98FC-BACCDF90A364}" srcOrd="3" destOrd="0" presId="urn:microsoft.com/office/officeart/2018/2/layout/IconLabelDescriptionList"/>
    <dgm:cxn modelId="{670F5056-FF3A-4774-A59B-181E5455CB0D}" type="presParOf" srcId="{3EFDE776-DA5C-4D38-8B99-F3BFA26D7B32}" destId="{9B964963-B7CE-4916-8494-2D330C659B98}" srcOrd="4" destOrd="0" presId="urn:microsoft.com/office/officeart/2018/2/layout/IconLabelDescriptionList"/>
    <dgm:cxn modelId="{0CFB8BBA-B319-424C-BB5C-91F1645275ED}" type="presParOf" srcId="{9B964963-B7CE-4916-8494-2D330C659B98}" destId="{5F39622D-BBFF-40A2-B8E7-847F868B757E}" srcOrd="0" destOrd="0" presId="urn:microsoft.com/office/officeart/2018/2/layout/IconLabelDescriptionList"/>
    <dgm:cxn modelId="{7E36C540-3B37-4D42-897F-C2A2069ECEFF}" type="presParOf" srcId="{9B964963-B7CE-4916-8494-2D330C659B98}" destId="{3155E97C-1A7E-4C41-A257-E35052069361}" srcOrd="1" destOrd="0" presId="urn:microsoft.com/office/officeart/2018/2/layout/IconLabelDescriptionList"/>
    <dgm:cxn modelId="{1E5F7301-0A23-4EA3-B112-93F0AF6BD71B}" type="presParOf" srcId="{9B964963-B7CE-4916-8494-2D330C659B98}" destId="{F75C7447-1D45-4DA9-94EB-8B0F87211407}" srcOrd="2" destOrd="0" presId="urn:microsoft.com/office/officeart/2018/2/layout/IconLabelDescriptionList"/>
    <dgm:cxn modelId="{742F5FD8-88A2-422E-907B-144578F155EB}" type="presParOf" srcId="{9B964963-B7CE-4916-8494-2D330C659B98}" destId="{0420B3C1-B4CD-41DF-9B4F-746061552761}" srcOrd="3" destOrd="0" presId="urn:microsoft.com/office/officeart/2018/2/layout/IconLabelDescriptionList"/>
    <dgm:cxn modelId="{6DF2D486-8CF9-4432-945D-88C180CA4333}" type="presParOf" srcId="{9B964963-B7CE-4916-8494-2D330C659B98}" destId="{112C4DFB-0B62-40DD-A3D6-A4D5515F6F8C}" srcOrd="4" destOrd="0" presId="urn:microsoft.com/office/officeart/2018/2/layout/IconLabelDescriptionList"/>
    <dgm:cxn modelId="{AFA9C028-6608-4C7E-A4E5-D374B2391572}" type="presParOf" srcId="{3EFDE776-DA5C-4D38-8B99-F3BFA26D7B32}" destId="{AFD3A620-2B4F-46C1-BA6F-C12FA96A3BD6}" srcOrd="5" destOrd="0" presId="urn:microsoft.com/office/officeart/2018/2/layout/IconLabelDescriptionList"/>
    <dgm:cxn modelId="{93D8D91F-D590-4086-BFA3-D7638B569E34}" type="presParOf" srcId="{3EFDE776-DA5C-4D38-8B99-F3BFA26D7B32}" destId="{03A5E8D4-1DBA-403E-9E9C-DD910EF44927}" srcOrd="6" destOrd="0" presId="urn:microsoft.com/office/officeart/2018/2/layout/IconLabelDescriptionList"/>
    <dgm:cxn modelId="{924FC409-BE14-4BC4-A9B5-8763D8F0ECA6}" type="presParOf" srcId="{03A5E8D4-1DBA-403E-9E9C-DD910EF44927}" destId="{14CF3322-2A48-476B-8436-15D60F854887}" srcOrd="0" destOrd="0" presId="urn:microsoft.com/office/officeart/2018/2/layout/IconLabelDescriptionList"/>
    <dgm:cxn modelId="{A4AD6683-E805-42E2-B76F-CAD2CEEA0EA7}" type="presParOf" srcId="{03A5E8D4-1DBA-403E-9E9C-DD910EF44927}" destId="{07F26537-6082-48B9-BDB9-01FA52F37026}" srcOrd="1" destOrd="0" presId="urn:microsoft.com/office/officeart/2018/2/layout/IconLabelDescriptionList"/>
    <dgm:cxn modelId="{7F530790-8426-4EDE-A625-F5E46AD89619}" type="presParOf" srcId="{03A5E8D4-1DBA-403E-9E9C-DD910EF44927}" destId="{3FD30E7A-013A-4B71-8A7B-7EE5B4D8F757}" srcOrd="2" destOrd="0" presId="urn:microsoft.com/office/officeart/2018/2/layout/IconLabelDescriptionList"/>
    <dgm:cxn modelId="{8C837603-854F-4CCF-B58A-797D6E98021A}" type="presParOf" srcId="{03A5E8D4-1DBA-403E-9E9C-DD910EF44927}" destId="{3F9484FE-9ACA-4DC0-B032-4CF11A77CF51}" srcOrd="3" destOrd="0" presId="urn:microsoft.com/office/officeart/2018/2/layout/IconLabelDescriptionList"/>
    <dgm:cxn modelId="{4B177987-64BF-4CC3-BA82-E1667A517F61}" type="presParOf" srcId="{03A5E8D4-1DBA-403E-9E9C-DD910EF44927}" destId="{5F54962D-D225-4A61-AE05-FC590DD4B94F}" srcOrd="4" destOrd="0" presId="urn:microsoft.com/office/officeart/2018/2/layout/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371286-8527-477B-90E8-BD2902067845}" type="doc">
      <dgm:prSet loTypeId="urn:microsoft.com/office/officeart/2005/8/layout/chevron1" loCatId="process" qsTypeId="urn:microsoft.com/office/officeart/2005/8/quickstyle/3d3" qsCatId="3D" csTypeId="urn:microsoft.com/office/officeart/2005/8/colors/accent3_2" csCatId="accent3" phldr="1"/>
      <dgm:spPr/>
    </dgm:pt>
    <dgm:pt modelId="{7D11DA11-4529-4F1B-935E-489231D13F66}">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gm:t>
    </dgm:pt>
    <dgm:pt modelId="{4991E368-2844-4DE5-9C17-39EE5AD6D771}" type="sibTrans" cxnId="{49D85174-EA7A-414B-AD53-48398CC60CC2}">
      <dgm:prSet/>
      <dgm:spPr/>
      <dgm:t>
        <a:bodyPr/>
        <a:lstStyle/>
        <a:p>
          <a:endParaRPr lang="fr-CH"/>
        </a:p>
      </dgm:t>
    </dgm:pt>
    <dgm:pt modelId="{832BCF7C-FA9D-43A0-8E78-D40B7293701D}" type="parTrans" cxnId="{49D85174-EA7A-414B-AD53-48398CC60CC2}">
      <dgm:prSet/>
      <dgm:spPr/>
      <dgm:t>
        <a:bodyPr/>
        <a:lstStyle/>
        <a:p>
          <a:endParaRPr lang="fr-CH"/>
        </a:p>
      </dgm:t>
    </dgm:pt>
    <dgm:pt modelId="{F8279C43-E8C2-462C-8BFB-E267D4A1205B}">
      <dgm:prSet phldrT="[Texte]"/>
      <dgm:spPr>
        <a:solidFill>
          <a:schemeClr val="accent3"/>
        </a:solidFill>
      </dgm:spPr>
      <dgm:t>
        <a:bodyPr/>
        <a:lstStyle/>
        <a:p>
          <a:r>
            <a:rPr lang="fr-CH" b="0" dirty="0">
              <a:latin typeface="Arial Nova" panose="020B0504020202020204" pitchFamily="34" charset="0"/>
              <a:ea typeface="Arial Unicode MS" panose="020B0604020202020204" pitchFamily="34" charset="-128"/>
              <a:cs typeface="Arial Unicode MS" panose="020B0604020202020204" pitchFamily="34" charset="-128"/>
            </a:rPr>
            <a:t>Archivage</a:t>
          </a:r>
        </a:p>
      </dgm:t>
    </dgm:pt>
    <dgm:pt modelId="{7021292A-A43D-4B48-8521-64858A67FACB}" type="sibTrans" cxnId="{63054B6F-37BC-47C2-A8F1-21E6FD73F7A6}">
      <dgm:prSet/>
      <dgm:spPr/>
      <dgm:t>
        <a:bodyPr/>
        <a:lstStyle/>
        <a:p>
          <a:endParaRPr lang="fr-CH"/>
        </a:p>
      </dgm:t>
    </dgm:pt>
    <dgm:pt modelId="{B398A899-AA35-444A-941B-AA84E2258D27}" type="parTrans" cxnId="{63054B6F-37BC-47C2-A8F1-21E6FD73F7A6}">
      <dgm:prSet/>
      <dgm:spPr/>
      <dgm:t>
        <a:bodyPr/>
        <a:lstStyle/>
        <a:p>
          <a:endParaRPr lang="fr-CH"/>
        </a:p>
      </dgm:t>
    </dgm:pt>
    <dgm:pt modelId="{73A91148-2452-4677-AB3B-F3B35A0F27AF}">
      <dgm:prSet phldrT="[Texte]"/>
      <dgm:spPr>
        <a:solidFill>
          <a:schemeClr val="accent3"/>
        </a:solidFill>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gm:t>
    </dgm:pt>
    <dgm:pt modelId="{202ADBCC-B6A0-4BFC-8220-4E060D9478EC}" type="sibTrans" cxnId="{1509F4D3-624C-4D4B-80FA-FC5EC8D043AB}">
      <dgm:prSet/>
      <dgm:spPr/>
      <dgm:t>
        <a:bodyPr/>
        <a:lstStyle/>
        <a:p>
          <a:endParaRPr lang="fr-CH"/>
        </a:p>
      </dgm:t>
    </dgm:pt>
    <dgm:pt modelId="{B02AB344-829B-49F6-AC35-9815787B13BF}" type="parTrans" cxnId="{1509F4D3-624C-4D4B-80FA-FC5EC8D043AB}">
      <dgm:prSet/>
      <dgm:spPr/>
      <dgm:t>
        <a:bodyPr/>
        <a:lstStyle/>
        <a:p>
          <a:endParaRPr lang="fr-CH"/>
        </a:p>
      </dgm:t>
    </dgm:pt>
    <dgm:pt modelId="{A3F86434-0E71-413C-A078-69F90985207A}">
      <dgm:prSet phldrT="[Texte]"/>
      <dgm:spPr>
        <a:solidFill>
          <a:schemeClr val="accent1">
            <a:lumMod val="75000"/>
          </a:schemeClr>
        </a:solidFill>
      </dgm:spPr>
      <dgm:t>
        <a:bodyPr/>
        <a:lstStyle/>
        <a:p>
          <a:r>
            <a:rPr lang="fr-CH" b="1" dirty="0">
              <a:latin typeface="Arial Nova" panose="020B0504020202020204" pitchFamily="34" charset="0"/>
              <a:ea typeface="Arial Unicode MS" panose="020B0604020202020204" pitchFamily="34" charset="-128"/>
              <a:cs typeface="Arial Unicode MS" panose="020B0604020202020204" pitchFamily="34" charset="-128"/>
            </a:rPr>
            <a:t>Solutions Cloud</a:t>
          </a:r>
        </a:p>
      </dgm:t>
    </dgm:pt>
    <dgm:pt modelId="{86057027-2A13-4233-8BF7-F55AC28FB40B}" type="sibTrans" cxnId="{CF3CF184-A243-40A3-8009-8EBEB206220C}">
      <dgm:prSet/>
      <dgm:spPr/>
      <dgm:t>
        <a:bodyPr/>
        <a:lstStyle/>
        <a:p>
          <a:endParaRPr lang="fr-CH"/>
        </a:p>
      </dgm:t>
    </dgm:pt>
    <dgm:pt modelId="{EC7EE944-5976-43A6-9E9C-083959E6D682}" type="parTrans" cxnId="{CF3CF184-A243-40A3-8009-8EBEB206220C}">
      <dgm:prSet/>
      <dgm:spPr/>
      <dgm:t>
        <a:bodyPr/>
        <a:lstStyle/>
        <a:p>
          <a:endParaRPr lang="fr-CH"/>
        </a:p>
      </dgm:t>
    </dgm:pt>
    <dgm:pt modelId="{EB59C2B1-CF7A-4035-B6FD-B864E017D7A6}">
      <dgm:prSet phldrT="[Texte]"/>
      <dgm:spPr/>
      <dgm:t>
        <a:bodyPr/>
        <a:lstStyle/>
        <a:p>
          <a:r>
            <a:rPr lang="fr-CH"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gm:t>
    </dgm:pt>
    <dgm:pt modelId="{BC7C984A-D469-46DA-BF4B-59AB4D4EA0FC}" type="sibTrans" cxnId="{FFDA323B-BAD9-4FA0-A518-0EA4DD597A91}">
      <dgm:prSet/>
      <dgm:spPr/>
      <dgm:t>
        <a:bodyPr/>
        <a:lstStyle/>
        <a:p>
          <a:endParaRPr lang="fr-CH"/>
        </a:p>
      </dgm:t>
    </dgm:pt>
    <dgm:pt modelId="{FD849C00-90C8-49E9-B4E2-4E972105234D}" type="parTrans" cxnId="{FFDA323B-BAD9-4FA0-A518-0EA4DD597A91}">
      <dgm:prSet/>
      <dgm:spPr/>
      <dgm:t>
        <a:bodyPr/>
        <a:lstStyle/>
        <a:p>
          <a:endParaRPr lang="fr-CH"/>
        </a:p>
      </dgm:t>
    </dgm:pt>
    <dgm:pt modelId="{B02C0D66-36C6-437C-BC51-7EFA744BC85C}" type="pres">
      <dgm:prSet presAssocID="{F7371286-8527-477B-90E8-BD2902067845}" presName="Name0" presStyleCnt="0">
        <dgm:presLayoutVars>
          <dgm:dir/>
          <dgm:animLvl val="lvl"/>
          <dgm:resizeHandles val="exact"/>
        </dgm:presLayoutVars>
      </dgm:prSet>
      <dgm:spPr/>
    </dgm:pt>
    <dgm:pt modelId="{080A1BC9-18B2-4691-A08C-D27484D80D62}" type="pres">
      <dgm:prSet presAssocID="{7D11DA11-4529-4F1B-935E-489231D13F66}" presName="parTxOnly" presStyleLbl="node1" presStyleIdx="0" presStyleCnt="5" custLinFactY="-124218" custLinFactNeighborY="-200000">
        <dgm:presLayoutVars>
          <dgm:chMax val="0"/>
          <dgm:chPref val="0"/>
          <dgm:bulletEnabled val="1"/>
        </dgm:presLayoutVars>
      </dgm:prSet>
      <dgm:spPr/>
    </dgm:pt>
    <dgm:pt modelId="{DCC37B8D-88D9-49F5-977D-EC068B01AB8C}" type="pres">
      <dgm:prSet presAssocID="{4991E368-2844-4DE5-9C17-39EE5AD6D771}" presName="parTxOnlySpace" presStyleCnt="0"/>
      <dgm:spPr/>
    </dgm:pt>
    <dgm:pt modelId="{3621981A-3121-4D6B-8ABF-F8CFE8C00B6E}" type="pres">
      <dgm:prSet presAssocID="{F8279C43-E8C2-462C-8BFB-E267D4A1205B}" presName="parTxOnly" presStyleLbl="node1" presStyleIdx="1" presStyleCnt="5" custLinFactY="-124218" custLinFactNeighborY="-200000">
        <dgm:presLayoutVars>
          <dgm:chMax val="0"/>
          <dgm:chPref val="0"/>
          <dgm:bulletEnabled val="1"/>
        </dgm:presLayoutVars>
      </dgm:prSet>
      <dgm:spPr/>
    </dgm:pt>
    <dgm:pt modelId="{5D5D0839-FB36-489B-92DC-E92B71ADB1C6}" type="pres">
      <dgm:prSet presAssocID="{7021292A-A43D-4B48-8521-64858A67FACB}" presName="parTxOnlySpace" presStyleCnt="0"/>
      <dgm:spPr/>
    </dgm:pt>
    <dgm:pt modelId="{B376155F-E24C-40D8-A5AA-E53DE41E048D}" type="pres">
      <dgm:prSet presAssocID="{73A91148-2452-4677-AB3B-F3B35A0F27AF}" presName="parTxOnly" presStyleLbl="node1" presStyleIdx="2" presStyleCnt="5" custLinFactY="-124218" custLinFactNeighborY="-200000">
        <dgm:presLayoutVars>
          <dgm:chMax val="0"/>
          <dgm:chPref val="0"/>
          <dgm:bulletEnabled val="1"/>
        </dgm:presLayoutVars>
      </dgm:prSet>
      <dgm:spPr/>
    </dgm:pt>
    <dgm:pt modelId="{7B240815-25E0-4D64-BA9C-479A39C7E937}" type="pres">
      <dgm:prSet presAssocID="{202ADBCC-B6A0-4BFC-8220-4E060D9478EC}" presName="parTxOnlySpace" presStyleCnt="0"/>
      <dgm:spPr/>
    </dgm:pt>
    <dgm:pt modelId="{7E216A1A-EFF7-46C4-A39E-428E389693EB}" type="pres">
      <dgm:prSet presAssocID="{A3F86434-0E71-413C-A078-69F90985207A}" presName="parTxOnly" presStyleLbl="node1" presStyleIdx="3" presStyleCnt="5" custLinFactY="-124218" custLinFactNeighborY="-200000">
        <dgm:presLayoutVars>
          <dgm:chMax val="0"/>
          <dgm:chPref val="0"/>
          <dgm:bulletEnabled val="1"/>
        </dgm:presLayoutVars>
      </dgm:prSet>
      <dgm:spPr/>
    </dgm:pt>
    <dgm:pt modelId="{AA396361-AC87-47C0-81A2-B4E1AD36305C}" type="pres">
      <dgm:prSet presAssocID="{86057027-2A13-4233-8BF7-F55AC28FB40B}" presName="parTxOnlySpace" presStyleCnt="0"/>
      <dgm:spPr/>
    </dgm:pt>
    <dgm:pt modelId="{79D656A8-F690-4464-B1F0-F3A42B49D863}" type="pres">
      <dgm:prSet presAssocID="{EB59C2B1-CF7A-4035-B6FD-B864E017D7A6}" presName="parTxOnly" presStyleLbl="node1" presStyleIdx="4" presStyleCnt="5" custLinFactY="-100000" custLinFactNeighborX="3009" custLinFactNeighborY="-184750">
        <dgm:presLayoutVars>
          <dgm:chMax val="0"/>
          <dgm:chPref val="0"/>
          <dgm:bulletEnabled val="1"/>
        </dgm:presLayoutVars>
      </dgm:prSet>
      <dgm:spPr/>
    </dgm:pt>
  </dgm:ptLst>
  <dgm:cxnLst>
    <dgm:cxn modelId="{FFDA323B-BAD9-4FA0-A518-0EA4DD597A91}" srcId="{F7371286-8527-477B-90E8-BD2902067845}" destId="{EB59C2B1-CF7A-4035-B6FD-B864E017D7A6}" srcOrd="4" destOrd="0" parTransId="{FD849C00-90C8-49E9-B4E2-4E972105234D}" sibTransId="{BC7C984A-D469-46DA-BF4B-59AB4D4EA0FC}"/>
    <dgm:cxn modelId="{79CBE85E-0172-404B-A707-BAB8B3D173BF}" type="presOf" srcId="{F7371286-8527-477B-90E8-BD2902067845}" destId="{B02C0D66-36C6-437C-BC51-7EFA744BC85C}" srcOrd="0" destOrd="0" presId="urn:microsoft.com/office/officeart/2005/8/layout/chevron1"/>
    <dgm:cxn modelId="{1127C14B-8768-4EAC-BBDB-417D8C134556}" type="presOf" srcId="{EB59C2B1-CF7A-4035-B6FD-B864E017D7A6}" destId="{79D656A8-F690-4464-B1F0-F3A42B49D863}" srcOrd="0" destOrd="0" presId="urn:microsoft.com/office/officeart/2005/8/layout/chevron1"/>
    <dgm:cxn modelId="{63054B6F-37BC-47C2-A8F1-21E6FD73F7A6}" srcId="{F7371286-8527-477B-90E8-BD2902067845}" destId="{F8279C43-E8C2-462C-8BFB-E267D4A1205B}" srcOrd="1" destOrd="0" parTransId="{B398A899-AA35-444A-941B-AA84E2258D27}" sibTransId="{7021292A-A43D-4B48-8521-64858A67FACB}"/>
    <dgm:cxn modelId="{49D85174-EA7A-414B-AD53-48398CC60CC2}" srcId="{F7371286-8527-477B-90E8-BD2902067845}" destId="{7D11DA11-4529-4F1B-935E-489231D13F66}" srcOrd="0" destOrd="0" parTransId="{832BCF7C-FA9D-43A0-8E78-D40B7293701D}" sibTransId="{4991E368-2844-4DE5-9C17-39EE5AD6D771}"/>
    <dgm:cxn modelId="{D60E3755-DF1A-4451-ABAF-D21AE8D6A240}" type="presOf" srcId="{A3F86434-0E71-413C-A078-69F90985207A}" destId="{7E216A1A-EFF7-46C4-A39E-428E389693EB}" srcOrd="0" destOrd="0" presId="urn:microsoft.com/office/officeart/2005/8/layout/chevron1"/>
    <dgm:cxn modelId="{CF3CF184-A243-40A3-8009-8EBEB206220C}" srcId="{F7371286-8527-477B-90E8-BD2902067845}" destId="{A3F86434-0E71-413C-A078-69F90985207A}" srcOrd="3" destOrd="0" parTransId="{EC7EE944-5976-43A6-9E9C-083959E6D682}" sibTransId="{86057027-2A13-4233-8BF7-F55AC28FB40B}"/>
    <dgm:cxn modelId="{ABD857A1-C36D-4EDB-B41D-E4822B9D59DB}" type="presOf" srcId="{7D11DA11-4529-4F1B-935E-489231D13F66}" destId="{080A1BC9-18B2-4691-A08C-D27484D80D62}" srcOrd="0" destOrd="0" presId="urn:microsoft.com/office/officeart/2005/8/layout/chevron1"/>
    <dgm:cxn modelId="{8A79CAB1-2562-4A40-976B-A26EE758A586}" type="presOf" srcId="{F8279C43-E8C2-462C-8BFB-E267D4A1205B}" destId="{3621981A-3121-4D6B-8ABF-F8CFE8C00B6E}" srcOrd="0" destOrd="0" presId="urn:microsoft.com/office/officeart/2005/8/layout/chevron1"/>
    <dgm:cxn modelId="{1509F4D3-624C-4D4B-80FA-FC5EC8D043AB}" srcId="{F7371286-8527-477B-90E8-BD2902067845}" destId="{73A91148-2452-4677-AB3B-F3B35A0F27AF}" srcOrd="2" destOrd="0" parTransId="{B02AB344-829B-49F6-AC35-9815787B13BF}" sibTransId="{202ADBCC-B6A0-4BFC-8220-4E060D9478EC}"/>
    <dgm:cxn modelId="{849DA7F8-FA7A-4DAA-99AD-3688EBE86A9D}" type="presOf" srcId="{73A91148-2452-4677-AB3B-F3B35A0F27AF}" destId="{B376155F-E24C-40D8-A5AA-E53DE41E048D}" srcOrd="0" destOrd="0" presId="urn:microsoft.com/office/officeart/2005/8/layout/chevron1"/>
    <dgm:cxn modelId="{3D50AE8D-AE23-4D59-9BA4-4076701E68B5}" type="presParOf" srcId="{B02C0D66-36C6-437C-BC51-7EFA744BC85C}" destId="{080A1BC9-18B2-4691-A08C-D27484D80D62}" srcOrd="0" destOrd="0" presId="urn:microsoft.com/office/officeart/2005/8/layout/chevron1"/>
    <dgm:cxn modelId="{16BDDB77-F904-4F2A-AED9-16063C68BB29}" type="presParOf" srcId="{B02C0D66-36C6-437C-BC51-7EFA744BC85C}" destId="{DCC37B8D-88D9-49F5-977D-EC068B01AB8C}" srcOrd="1" destOrd="0" presId="urn:microsoft.com/office/officeart/2005/8/layout/chevron1"/>
    <dgm:cxn modelId="{31FD7DA6-B441-4E8B-98EA-32A8934889F5}" type="presParOf" srcId="{B02C0D66-36C6-437C-BC51-7EFA744BC85C}" destId="{3621981A-3121-4D6B-8ABF-F8CFE8C00B6E}" srcOrd="2" destOrd="0" presId="urn:microsoft.com/office/officeart/2005/8/layout/chevron1"/>
    <dgm:cxn modelId="{9F9F124A-9E4B-410E-AC3A-8F24F14458E5}" type="presParOf" srcId="{B02C0D66-36C6-437C-BC51-7EFA744BC85C}" destId="{5D5D0839-FB36-489B-92DC-E92B71ADB1C6}" srcOrd="3" destOrd="0" presId="urn:microsoft.com/office/officeart/2005/8/layout/chevron1"/>
    <dgm:cxn modelId="{49583B05-FAA0-4FEB-8BD0-BF1D9B22EDE0}" type="presParOf" srcId="{B02C0D66-36C6-437C-BC51-7EFA744BC85C}" destId="{B376155F-E24C-40D8-A5AA-E53DE41E048D}" srcOrd="4" destOrd="0" presId="urn:microsoft.com/office/officeart/2005/8/layout/chevron1"/>
    <dgm:cxn modelId="{CBB6EDEF-CE41-491D-822E-FDE767438D88}" type="presParOf" srcId="{B02C0D66-36C6-437C-BC51-7EFA744BC85C}" destId="{7B240815-25E0-4D64-BA9C-479A39C7E937}" srcOrd="5" destOrd="0" presId="urn:microsoft.com/office/officeart/2005/8/layout/chevron1"/>
    <dgm:cxn modelId="{0AEC25F7-8C07-4463-ADDA-B6D269C8E290}" type="presParOf" srcId="{B02C0D66-36C6-437C-BC51-7EFA744BC85C}" destId="{7E216A1A-EFF7-46C4-A39E-428E389693EB}" srcOrd="6" destOrd="0" presId="urn:microsoft.com/office/officeart/2005/8/layout/chevron1"/>
    <dgm:cxn modelId="{A61319D4-9C3A-4F8E-9FDA-9149300AF2DD}" type="presParOf" srcId="{B02C0D66-36C6-437C-BC51-7EFA744BC85C}" destId="{AA396361-AC87-47C0-81A2-B4E1AD36305C}" srcOrd="7" destOrd="0" presId="urn:microsoft.com/office/officeart/2005/8/layout/chevron1"/>
    <dgm:cxn modelId="{3ED78D6D-A139-44D7-886B-9F624AD803AB}" type="presParOf" srcId="{B02C0D66-36C6-437C-BC51-7EFA744BC85C}" destId="{79D656A8-F690-4464-B1F0-F3A42B49D86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b="1"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58CF2-9C58-4EF8-9E44-75D375728667}">
      <dsp:nvSpPr>
        <dsp:cNvPr id="0" name=""/>
        <dsp:cNvSpPr/>
      </dsp:nvSpPr>
      <dsp:spPr>
        <a:xfrm>
          <a:off x="14196" y="428208"/>
          <a:ext cx="864420" cy="86442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F19B13-5F95-4C81-B735-B7F21A83E156}">
      <dsp:nvSpPr>
        <dsp:cNvPr id="0" name=""/>
        <dsp:cNvSpPr/>
      </dsp:nvSpPr>
      <dsp:spPr>
        <a:xfrm>
          <a:off x="14196" y="1389901"/>
          <a:ext cx="2469773" cy="43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r-CH" sz="1400" u="sng" kern="1200" dirty="0">
              <a:latin typeface="Avenir Next LT Pro" panose="020B0504020202020204" pitchFamily="34" charset="0"/>
            </a:rPr>
            <a:t>Indispensable </a:t>
          </a:r>
          <a:r>
            <a:rPr lang="fr-CH" sz="1400" kern="1200" dirty="0">
              <a:latin typeface="Avenir Next LT Pro" panose="020B0504020202020204" pitchFamily="34" charset="0"/>
            </a:rPr>
            <a:t>:</a:t>
          </a:r>
          <a:endParaRPr lang="en-US" sz="1400" kern="1200" dirty="0">
            <a:latin typeface="Avenir Next LT Pro" panose="020B0504020202020204" pitchFamily="34" charset="0"/>
          </a:endParaRPr>
        </a:p>
      </dsp:txBody>
      <dsp:txXfrm>
        <a:off x="14196" y="1389901"/>
        <a:ext cx="2469773" cy="439928"/>
      </dsp:txXfrm>
    </dsp:sp>
    <dsp:sp modelId="{3D68AC26-6347-4259-A5B1-677F25790744}">
      <dsp:nvSpPr>
        <dsp:cNvPr id="0" name=""/>
        <dsp:cNvSpPr/>
      </dsp:nvSpPr>
      <dsp:spPr>
        <a:xfrm>
          <a:off x="14196" y="1875072"/>
          <a:ext cx="2469773" cy="815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fr-CH" sz="1100" b="1" kern="1200" dirty="0">
              <a:latin typeface="Avenir Next LT Pro" panose="020B0504020202020204" pitchFamily="34" charset="0"/>
            </a:rPr>
            <a:t>Suite bureautique </a:t>
          </a:r>
          <a:r>
            <a:rPr lang="fr-CH" sz="1100" kern="1200" dirty="0">
              <a:latin typeface="Avenir Next LT Pro" panose="020B0504020202020204" pitchFamily="34" charset="0"/>
            </a:rPr>
            <a:t>(p. ex. Microsoft Office, Open Office)</a:t>
          </a:r>
          <a:endParaRPr lang="en-US" sz="1100" kern="1200" dirty="0">
            <a:latin typeface="Avenir Next LT Pro" panose="020B0504020202020204" pitchFamily="34" charset="0"/>
          </a:endParaRPr>
        </a:p>
        <a:p>
          <a:pPr marL="0" lvl="0" indent="0" algn="l" defTabSz="488950">
            <a:lnSpc>
              <a:spcPct val="100000"/>
            </a:lnSpc>
            <a:spcBef>
              <a:spcPct val="0"/>
            </a:spcBef>
            <a:spcAft>
              <a:spcPct val="35000"/>
            </a:spcAft>
            <a:buNone/>
          </a:pPr>
          <a:r>
            <a:rPr lang="fr-CH" sz="1100" b="1" kern="1200">
              <a:latin typeface="Avenir Next LT Pro" panose="020B0504020202020204" pitchFamily="34" charset="0"/>
            </a:rPr>
            <a:t>Logiciel de traitement de PDF</a:t>
          </a:r>
          <a:endParaRPr lang="en-US" sz="1100" b="1" kern="1200" dirty="0">
            <a:latin typeface="Avenir Next LT Pro" panose="020B0504020202020204" pitchFamily="34" charset="0"/>
          </a:endParaRPr>
        </a:p>
        <a:p>
          <a:pPr marL="0" lvl="0" indent="0" algn="l" defTabSz="488950">
            <a:lnSpc>
              <a:spcPct val="100000"/>
            </a:lnSpc>
            <a:spcBef>
              <a:spcPct val="0"/>
            </a:spcBef>
            <a:spcAft>
              <a:spcPct val="35000"/>
            </a:spcAft>
            <a:buNone/>
          </a:pPr>
          <a:r>
            <a:rPr lang="fr-CH" sz="1100" b="1" kern="1200" dirty="0">
              <a:latin typeface="Avenir Next LT Pro" panose="020B0504020202020204" pitchFamily="34" charset="0"/>
            </a:rPr>
            <a:t>Antivirus</a:t>
          </a:r>
          <a:endParaRPr lang="en-US" sz="1100" b="1" kern="1200" dirty="0">
            <a:latin typeface="Avenir Next LT Pro" panose="020B0504020202020204" pitchFamily="34" charset="0"/>
          </a:endParaRPr>
        </a:p>
      </dsp:txBody>
      <dsp:txXfrm>
        <a:off x="14196" y="1875072"/>
        <a:ext cx="2469773" cy="815286"/>
      </dsp:txXfrm>
    </dsp:sp>
    <dsp:sp modelId="{4C15399F-C3D6-444D-B85B-C19783AD7AEF}">
      <dsp:nvSpPr>
        <dsp:cNvPr id="0" name=""/>
        <dsp:cNvSpPr/>
      </dsp:nvSpPr>
      <dsp:spPr>
        <a:xfrm>
          <a:off x="2916180" y="428208"/>
          <a:ext cx="864420" cy="86442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EE5AE-4915-4F7B-AF99-2F7A0ED296BC}">
      <dsp:nvSpPr>
        <dsp:cNvPr id="0" name=""/>
        <dsp:cNvSpPr/>
      </dsp:nvSpPr>
      <dsp:spPr>
        <a:xfrm>
          <a:off x="2916180" y="1389901"/>
          <a:ext cx="2469773" cy="43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r-CH" sz="1400" u="sng" kern="1200" dirty="0">
              <a:latin typeface="Avenir Next LT Pro" panose="020B0504020202020204" pitchFamily="34" charset="0"/>
            </a:rPr>
            <a:t>Gestion de clients / </a:t>
          </a:r>
          <a:r>
            <a:rPr lang="fr-CH" sz="1400" u="sng" kern="1200" dirty="0" err="1">
              <a:latin typeface="Avenir Next LT Pro" panose="020B0504020202020204" pitchFamily="34" charset="0"/>
            </a:rPr>
            <a:t>timesheet</a:t>
          </a:r>
          <a:endParaRPr lang="en-US" sz="1400" kern="1200" dirty="0">
            <a:latin typeface="Avenir Next LT Pro" panose="020B0504020202020204" pitchFamily="34" charset="0"/>
          </a:endParaRPr>
        </a:p>
      </dsp:txBody>
      <dsp:txXfrm>
        <a:off x="2916180" y="1389901"/>
        <a:ext cx="2469773" cy="439928"/>
      </dsp:txXfrm>
    </dsp:sp>
    <dsp:sp modelId="{6B4B6773-27A7-410F-8377-6A214BD16A3C}">
      <dsp:nvSpPr>
        <dsp:cNvPr id="0" name=""/>
        <dsp:cNvSpPr/>
      </dsp:nvSpPr>
      <dsp:spPr>
        <a:xfrm>
          <a:off x="2916180" y="1875072"/>
          <a:ext cx="2469773" cy="815286"/>
        </a:xfrm>
        <a:prstGeom prst="rect">
          <a:avLst/>
        </a:prstGeom>
        <a:noFill/>
        <a:ln>
          <a:noFill/>
        </a:ln>
        <a:effectLst/>
      </dsp:spPr>
      <dsp:style>
        <a:lnRef idx="0">
          <a:scrgbClr r="0" g="0" b="0"/>
        </a:lnRef>
        <a:fillRef idx="0">
          <a:scrgbClr r="0" g="0" b="0"/>
        </a:fillRef>
        <a:effectRef idx="0">
          <a:scrgbClr r="0" g="0" b="0"/>
        </a:effectRef>
        <a:fontRef idx="minor"/>
      </dsp:style>
    </dsp:sp>
    <dsp:sp modelId="{5F39622D-BBFF-40A2-B8E7-847F868B757E}">
      <dsp:nvSpPr>
        <dsp:cNvPr id="0" name=""/>
        <dsp:cNvSpPr/>
      </dsp:nvSpPr>
      <dsp:spPr>
        <a:xfrm>
          <a:off x="5896307" y="428208"/>
          <a:ext cx="864420" cy="864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C7447-1D45-4DA9-94EB-8B0F87211407}">
      <dsp:nvSpPr>
        <dsp:cNvPr id="0" name=""/>
        <dsp:cNvSpPr/>
      </dsp:nvSpPr>
      <dsp:spPr>
        <a:xfrm>
          <a:off x="5818164" y="1389901"/>
          <a:ext cx="2626060" cy="43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r-CH" sz="1400" u="sng" kern="1200" dirty="0">
              <a:latin typeface="Avenir Next LT Pro" panose="020B0504020202020204" pitchFamily="34" charset="0"/>
            </a:rPr>
            <a:t>Gestion électronique de documents</a:t>
          </a:r>
          <a:endParaRPr lang="en-US" sz="1400" kern="1200" dirty="0">
            <a:latin typeface="Avenir Next LT Pro" panose="020B0504020202020204" pitchFamily="34" charset="0"/>
          </a:endParaRPr>
        </a:p>
      </dsp:txBody>
      <dsp:txXfrm>
        <a:off x="5818164" y="1389901"/>
        <a:ext cx="2626060" cy="439928"/>
      </dsp:txXfrm>
    </dsp:sp>
    <dsp:sp modelId="{112C4DFB-0B62-40DD-A3D6-A4D5515F6F8C}">
      <dsp:nvSpPr>
        <dsp:cNvPr id="0" name=""/>
        <dsp:cNvSpPr/>
      </dsp:nvSpPr>
      <dsp:spPr>
        <a:xfrm>
          <a:off x="5896307" y="1875072"/>
          <a:ext cx="2469773" cy="815286"/>
        </a:xfrm>
        <a:prstGeom prst="rect">
          <a:avLst/>
        </a:prstGeom>
        <a:noFill/>
        <a:ln>
          <a:noFill/>
        </a:ln>
        <a:effectLst/>
      </dsp:spPr>
      <dsp:style>
        <a:lnRef idx="0">
          <a:scrgbClr r="0" g="0" b="0"/>
        </a:lnRef>
        <a:fillRef idx="0">
          <a:scrgbClr r="0" g="0" b="0"/>
        </a:fillRef>
        <a:effectRef idx="0">
          <a:scrgbClr r="0" g="0" b="0"/>
        </a:effectRef>
        <a:fontRef idx="minor"/>
      </dsp:style>
    </dsp:sp>
    <dsp:sp modelId="{14CF3322-2A48-476B-8436-15D60F854887}">
      <dsp:nvSpPr>
        <dsp:cNvPr id="0" name=""/>
        <dsp:cNvSpPr/>
      </dsp:nvSpPr>
      <dsp:spPr>
        <a:xfrm>
          <a:off x="8876434" y="428208"/>
          <a:ext cx="864420" cy="86442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30E7A-013A-4B71-8A7B-7EE5B4D8F757}">
      <dsp:nvSpPr>
        <dsp:cNvPr id="0" name=""/>
        <dsp:cNvSpPr/>
      </dsp:nvSpPr>
      <dsp:spPr>
        <a:xfrm>
          <a:off x="8876434" y="1389901"/>
          <a:ext cx="2469773" cy="43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defRPr b="1"/>
          </a:pPr>
          <a:r>
            <a:rPr lang="fr-CH" sz="1100" u="sng" kern="1200" dirty="0">
              <a:latin typeface="Avenir Next LT Pro" panose="020B0504020202020204" pitchFamily="34" charset="0"/>
            </a:rPr>
            <a:t>Signature électronique / envoi de recommandés électroniques</a:t>
          </a:r>
          <a:endParaRPr lang="en-US" sz="1100" kern="1200" dirty="0">
            <a:latin typeface="Avenir Next LT Pro" panose="020B0504020202020204" pitchFamily="34" charset="0"/>
          </a:endParaRPr>
        </a:p>
      </dsp:txBody>
      <dsp:txXfrm>
        <a:off x="8876434" y="1389901"/>
        <a:ext cx="2469773" cy="439928"/>
      </dsp:txXfrm>
    </dsp:sp>
    <dsp:sp modelId="{5F54962D-D225-4A61-AE05-FC590DD4B94F}">
      <dsp:nvSpPr>
        <dsp:cNvPr id="0" name=""/>
        <dsp:cNvSpPr/>
      </dsp:nvSpPr>
      <dsp:spPr>
        <a:xfrm>
          <a:off x="8876434" y="1875072"/>
          <a:ext cx="2469773" cy="81528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b="1"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b="1"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CH" sz="15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1BC9-18B2-4691-A08C-D27484D80D62}">
      <dsp:nvSpPr>
        <dsp:cNvPr id="0" name=""/>
        <dsp:cNvSpPr/>
      </dsp:nvSpPr>
      <dsp:spPr>
        <a:xfrm>
          <a:off x="2773"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ERP (Entreprise Resource Planning)</a:t>
          </a:r>
        </a:p>
      </dsp:txBody>
      <dsp:txXfrm>
        <a:off x="270803" y="0"/>
        <a:ext cx="1932388" cy="536059"/>
      </dsp:txXfrm>
    </dsp:sp>
    <dsp:sp modelId="{3621981A-3121-4D6B-8ABF-F8CFE8C00B6E}">
      <dsp:nvSpPr>
        <dsp:cNvPr id="0" name=""/>
        <dsp:cNvSpPr/>
      </dsp:nvSpPr>
      <dsp:spPr>
        <a:xfrm>
          <a:off x="2224376"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0" kern="1200" dirty="0">
              <a:latin typeface="Arial Nova" panose="020B0504020202020204" pitchFamily="34" charset="0"/>
              <a:ea typeface="Arial Unicode MS" panose="020B0604020202020204" pitchFamily="34" charset="-128"/>
              <a:cs typeface="Arial Unicode MS" panose="020B0604020202020204" pitchFamily="34" charset="-128"/>
            </a:rPr>
            <a:t>Archivage</a:t>
          </a:r>
        </a:p>
      </dsp:txBody>
      <dsp:txXfrm>
        <a:off x="2492406" y="0"/>
        <a:ext cx="1932388" cy="536059"/>
      </dsp:txXfrm>
    </dsp:sp>
    <dsp:sp modelId="{B376155F-E24C-40D8-A5AA-E53DE41E048D}">
      <dsp:nvSpPr>
        <dsp:cNvPr id="0" name=""/>
        <dsp:cNvSpPr/>
      </dsp:nvSpPr>
      <dsp:spPr>
        <a:xfrm>
          <a:off x="4445979" y="0"/>
          <a:ext cx="2468447" cy="536059"/>
        </a:xfrm>
        <a:prstGeom prst="chevr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Adaptation des processus</a:t>
          </a:r>
        </a:p>
      </dsp:txBody>
      <dsp:txXfrm>
        <a:off x="4714009" y="0"/>
        <a:ext cx="1932388" cy="536059"/>
      </dsp:txXfrm>
    </dsp:sp>
    <dsp:sp modelId="{7E216A1A-EFF7-46C4-A39E-428E389693EB}">
      <dsp:nvSpPr>
        <dsp:cNvPr id="0" name=""/>
        <dsp:cNvSpPr/>
      </dsp:nvSpPr>
      <dsp:spPr>
        <a:xfrm>
          <a:off x="6667582" y="0"/>
          <a:ext cx="2468447" cy="536059"/>
        </a:xfrm>
        <a:prstGeom prst="chevron">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b="1" kern="1200" dirty="0">
              <a:latin typeface="Arial Nova" panose="020B0504020202020204" pitchFamily="34" charset="0"/>
              <a:ea typeface="Arial Unicode MS" panose="020B0604020202020204" pitchFamily="34" charset="-128"/>
              <a:cs typeface="Arial Unicode MS" panose="020B0604020202020204" pitchFamily="34" charset="-128"/>
            </a:rPr>
            <a:t>Solutions Cloud</a:t>
          </a:r>
        </a:p>
      </dsp:txBody>
      <dsp:txXfrm>
        <a:off x="6935612" y="0"/>
        <a:ext cx="1932388" cy="536059"/>
      </dsp:txXfrm>
    </dsp:sp>
    <dsp:sp modelId="{79D656A8-F690-4464-B1F0-F3A42B49D863}">
      <dsp:nvSpPr>
        <dsp:cNvPr id="0" name=""/>
        <dsp:cNvSpPr/>
      </dsp:nvSpPr>
      <dsp:spPr>
        <a:xfrm>
          <a:off x="8891958" y="0"/>
          <a:ext cx="2468447" cy="536059"/>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CH" sz="1600" kern="1200" dirty="0">
              <a:latin typeface="Arial Nova" panose="020B0504020202020204" pitchFamily="34" charset="0"/>
              <a:ea typeface="Arial Unicode MS" panose="020B0604020202020204" pitchFamily="34" charset="-128"/>
              <a:cs typeface="Arial Unicode MS" panose="020B0604020202020204" pitchFamily="34" charset="-128"/>
            </a:rPr>
            <a:t>Secret professionnel</a:t>
          </a:r>
        </a:p>
      </dsp:txBody>
      <dsp:txXfrm>
        <a:off x="9159988" y="0"/>
        <a:ext cx="1932388" cy="5360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A6AB6C-257E-4CCB-9915-7112A0616DB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H"/>
          </a:p>
        </p:txBody>
      </p:sp>
      <p:sp>
        <p:nvSpPr>
          <p:cNvPr id="3" name="Espace réservé de la date 2">
            <a:extLst>
              <a:ext uri="{FF2B5EF4-FFF2-40B4-BE49-F238E27FC236}">
                <a16:creationId xmlns:a16="http://schemas.microsoft.com/office/drawing/2014/main" id="{3BF68266-4CD9-4C9F-8205-ACD770320FE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90380F4-108B-4F89-A4C2-690D1A9EC096}" type="datetimeFigureOut">
              <a:rPr lang="fr-CH" smtClean="0"/>
              <a:t>18.10.2022</a:t>
            </a:fld>
            <a:endParaRPr lang="fr-CH"/>
          </a:p>
        </p:txBody>
      </p:sp>
      <p:sp>
        <p:nvSpPr>
          <p:cNvPr id="4" name="Espace réservé du pied de page 3">
            <a:extLst>
              <a:ext uri="{FF2B5EF4-FFF2-40B4-BE49-F238E27FC236}">
                <a16:creationId xmlns:a16="http://schemas.microsoft.com/office/drawing/2014/main" id="{56602BCF-5665-40FB-99ED-CF33DBA9B9A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a:extLst>
              <a:ext uri="{FF2B5EF4-FFF2-40B4-BE49-F238E27FC236}">
                <a16:creationId xmlns:a16="http://schemas.microsoft.com/office/drawing/2014/main" id="{D3F35262-67C9-4B46-B9AC-13404154A29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D4F63C1-5B69-4B62-935E-606E21DE74AB}" type="slidenum">
              <a:rPr lang="fr-CH" smtClean="0"/>
              <a:t>‹N°›</a:t>
            </a:fld>
            <a:endParaRPr lang="fr-CH"/>
          </a:p>
        </p:txBody>
      </p:sp>
    </p:spTree>
    <p:extLst>
      <p:ext uri="{BB962C8B-B14F-4D97-AF65-F5344CB8AC3E}">
        <p14:creationId xmlns:p14="http://schemas.microsoft.com/office/powerpoint/2010/main" val="2957996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808C9A0-CE43-4267-9BFF-826731817E1E}" type="datetimeFigureOut">
              <a:rPr lang="de-CH" smtClean="0"/>
              <a:t>18.10.2022</a:t>
            </a:fld>
            <a:endParaRPr lang="de-CH"/>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789F57-ACF3-47C6-869B-FB045BAAE1B6}" type="slidenum">
              <a:rPr lang="de-CH" smtClean="0"/>
              <a:t>‹N°›</a:t>
            </a:fld>
            <a:endParaRPr lang="de-CH"/>
          </a:p>
        </p:txBody>
      </p:sp>
    </p:spTree>
    <p:extLst>
      <p:ext uri="{BB962C8B-B14F-4D97-AF65-F5344CB8AC3E}">
        <p14:creationId xmlns:p14="http://schemas.microsoft.com/office/powerpoint/2010/main" val="3366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gital.sav-fsa.ch/documents/1060627/1169162/Ufrageergebnisse_legaltech.pdf/d6c7a3a0-8d8a-9cdb-1d2d-2c15df112932?t=161478443293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a:t>
            </a:fld>
            <a:endParaRPr lang="de-CH"/>
          </a:p>
        </p:txBody>
      </p:sp>
    </p:spTree>
    <p:extLst>
      <p:ext uri="{BB962C8B-B14F-4D97-AF65-F5344CB8AC3E}">
        <p14:creationId xmlns:p14="http://schemas.microsoft.com/office/powerpoint/2010/main" val="263604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10</a:t>
            </a:fld>
            <a:endParaRPr lang="de-CH"/>
          </a:p>
        </p:txBody>
      </p:sp>
    </p:spTree>
    <p:extLst>
      <p:ext uri="{BB962C8B-B14F-4D97-AF65-F5344CB8AC3E}">
        <p14:creationId xmlns:p14="http://schemas.microsoft.com/office/powerpoint/2010/main" val="2885262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11</a:t>
            </a:fld>
            <a:endParaRPr lang="de-CH"/>
          </a:p>
        </p:txBody>
      </p:sp>
    </p:spTree>
    <p:extLst>
      <p:ext uri="{BB962C8B-B14F-4D97-AF65-F5344CB8AC3E}">
        <p14:creationId xmlns:p14="http://schemas.microsoft.com/office/powerpoint/2010/main" val="42356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12</a:t>
            </a:fld>
            <a:endParaRPr lang="de-CH"/>
          </a:p>
        </p:txBody>
      </p:sp>
    </p:spTree>
    <p:extLst>
      <p:ext uri="{BB962C8B-B14F-4D97-AF65-F5344CB8AC3E}">
        <p14:creationId xmlns:p14="http://schemas.microsoft.com/office/powerpoint/2010/main" val="197959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13</a:t>
            </a:fld>
            <a:endParaRPr lang="de-CH"/>
          </a:p>
        </p:txBody>
      </p:sp>
    </p:spTree>
    <p:extLst>
      <p:ext uri="{BB962C8B-B14F-4D97-AF65-F5344CB8AC3E}">
        <p14:creationId xmlns:p14="http://schemas.microsoft.com/office/powerpoint/2010/main" val="1979277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14</a:t>
            </a:fld>
            <a:endParaRPr lang="de-CH"/>
          </a:p>
        </p:txBody>
      </p:sp>
    </p:spTree>
    <p:extLst>
      <p:ext uri="{BB962C8B-B14F-4D97-AF65-F5344CB8AC3E}">
        <p14:creationId xmlns:p14="http://schemas.microsoft.com/office/powerpoint/2010/main" val="296950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15</a:t>
            </a:fld>
            <a:endParaRPr lang="de-CH"/>
          </a:p>
        </p:txBody>
      </p:sp>
    </p:spTree>
    <p:extLst>
      <p:ext uri="{BB962C8B-B14F-4D97-AF65-F5344CB8AC3E}">
        <p14:creationId xmlns:p14="http://schemas.microsoft.com/office/powerpoint/2010/main" val="266471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16</a:t>
            </a:fld>
            <a:endParaRPr lang="de-CH"/>
          </a:p>
        </p:txBody>
      </p:sp>
    </p:spTree>
    <p:extLst>
      <p:ext uri="{BB962C8B-B14F-4D97-AF65-F5344CB8AC3E}">
        <p14:creationId xmlns:p14="http://schemas.microsoft.com/office/powerpoint/2010/main" val="3348657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17</a:t>
            </a:fld>
            <a:endParaRPr lang="de-CH"/>
          </a:p>
        </p:txBody>
      </p:sp>
    </p:spTree>
    <p:extLst>
      <p:ext uri="{BB962C8B-B14F-4D97-AF65-F5344CB8AC3E}">
        <p14:creationId xmlns:p14="http://schemas.microsoft.com/office/powerpoint/2010/main" val="567244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18</a:t>
            </a:fld>
            <a:endParaRPr lang="de-CH"/>
          </a:p>
        </p:txBody>
      </p:sp>
    </p:spTree>
    <p:extLst>
      <p:ext uri="{BB962C8B-B14F-4D97-AF65-F5344CB8AC3E}">
        <p14:creationId xmlns:p14="http://schemas.microsoft.com/office/powerpoint/2010/main" val="152798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a:p>
            <a:r>
              <a:rPr lang="de-CH" dirty="0"/>
              <a:t>Quellen: </a:t>
            </a:r>
            <a:r>
              <a:rPr lang="de-CH" dirty="0">
                <a:hlinkClick r:id="rId3"/>
              </a:rPr>
              <a:t>d6c7a3a0-8d8a-9cdb-1d2d-2c15df112932 (sav-fsa.ch)</a:t>
            </a:r>
            <a:r>
              <a:rPr lang="de-CH" dirty="0"/>
              <a:t>, Umfrage 2019</a:t>
            </a:r>
          </a:p>
          <a:p>
            <a:r>
              <a:rPr lang="de-CH" dirty="0"/>
              <a:t>E-Justice-Barometer</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85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2</a:t>
            </a:fld>
            <a:endParaRPr lang="de-CH"/>
          </a:p>
        </p:txBody>
      </p:sp>
    </p:spTree>
    <p:extLst>
      <p:ext uri="{BB962C8B-B14F-4D97-AF65-F5344CB8AC3E}">
        <p14:creationId xmlns:p14="http://schemas.microsoft.com/office/powerpoint/2010/main" val="3024269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21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55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10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7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662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Referent David</a:t>
            </a:r>
          </a:p>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710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pPr>
            <a:r>
              <a:rPr lang="de-CH" dirty="0"/>
              <a:t>Franz/David</a:t>
            </a:r>
          </a:p>
          <a:p>
            <a:pPr>
              <a:buFont typeface="Arial" panose="020B0604020202020204" pitchFamily="34" charset="0"/>
              <a:buNone/>
            </a:pPr>
            <a:endParaRPr lang="de-CH" dirty="0"/>
          </a:p>
          <a:p>
            <a:pPr>
              <a:buFont typeface="Arial" panose="020B0604020202020204" pitchFamily="34" charset="0"/>
              <a:buNone/>
            </a:pPr>
            <a:r>
              <a:rPr lang="de-CH" dirty="0"/>
              <a:t>Übergangsfrist: Wird darauf hinwirken. Aber wird Pilotbetrieb geben (check Zugänglichkeit).</a:t>
            </a:r>
          </a:p>
          <a:p>
            <a:pPr>
              <a:buFont typeface="Arial" panose="020B0604020202020204" pitchFamily="34" charset="0"/>
              <a:buNone/>
            </a:pPr>
            <a:r>
              <a:rPr lang="de-CH" dirty="0"/>
              <a:t>https://www.justitia40.ch/de/vorgehensweise/</a:t>
            </a:r>
          </a:p>
          <a:p>
            <a:pPr>
              <a:buFont typeface="Arial" panose="020B0604020202020204" pitchFamily="34" charset="0"/>
              <a:buNone/>
            </a:pPr>
            <a:endParaRPr lang="de-CH" dirty="0"/>
          </a:p>
          <a:p>
            <a:pPr>
              <a:buFont typeface="Arial" panose="020B0604020202020204" pitchFamily="34" charset="0"/>
              <a:buNone/>
            </a:pPr>
            <a:r>
              <a:rPr lang="de-CH" dirty="0"/>
              <a:t>Der Masterplan gibt eine Übersicht über die inhaltliche und zeitliche Strukturierung des Vorgehens und zeigt die wichtigsten Abhängigkeiten. Er bildet gleichzeitig die Grundlage, die verschiedenen Teilprojekte vertiefter zu planen und anzugehen.</a:t>
            </a:r>
          </a:p>
          <a:p>
            <a:pPr>
              <a:buFont typeface="Arial" panose="020B0604020202020204" pitchFamily="34" charset="0"/>
              <a:buChar char="•"/>
            </a:pPr>
            <a:endParaRPr lang="de-CH" dirty="0"/>
          </a:p>
          <a:p>
            <a:pPr>
              <a:buFont typeface="Arial" panose="020B0604020202020204" pitchFamily="34" charset="0"/>
              <a:buChar char="•"/>
            </a:pPr>
            <a:r>
              <a:rPr lang="de-CH" dirty="0"/>
              <a:t>In der Periode 2018-2020 fand die detaillierte Erhebung der Anforderungen statt. Dazu wurden verschiedene Fachgruppen und Begleitgruppen etabliert, welche die Projektarbeiten unterstützten.</a:t>
            </a:r>
          </a:p>
          <a:p>
            <a:pPr>
              <a:buFont typeface="Arial" panose="020B0604020202020204" pitchFamily="34" charset="0"/>
              <a:buChar char="•"/>
            </a:pPr>
            <a:r>
              <a:rPr lang="de-CH" dirty="0"/>
              <a:t>In den Jahren 2019-2020 wurden mehrere «Sandboxes» umgesetzt. Dies sind Gefässe, um Prototypen oder produktionsnahe Pilotvorhaben umzusetzen.</a:t>
            </a:r>
          </a:p>
          <a:p>
            <a:pPr>
              <a:buFont typeface="Arial" panose="020B0604020202020204" pitchFamily="34" charset="0"/>
              <a:buChar char="•"/>
            </a:pPr>
            <a:r>
              <a:rPr lang="de-CH" dirty="0"/>
              <a:t>Im Juli 2021 fand der Start der WTO-Ausschreibung statt. Dabei wird je ein Entwicklungs- Betriebspartner für die Plattform </a:t>
            </a:r>
            <a:r>
              <a:rPr lang="de-CH" dirty="0" err="1"/>
              <a:t>Justitia.Swiss</a:t>
            </a:r>
            <a:r>
              <a:rPr lang="de-CH" dirty="0"/>
              <a:t> bestimmt. Die Ausschreibung umfasst zwei Lose. Die Erfahrungen aus den «Sandboxes» flossen in die Ausschreibung mit ein. Die Zuschläge werden im 2022 erteilt.</a:t>
            </a:r>
          </a:p>
          <a:p>
            <a:pPr>
              <a:buFont typeface="Arial" panose="020B0604020202020204" pitchFamily="34" charset="0"/>
              <a:buChar char="•"/>
            </a:pPr>
            <a:r>
              <a:rPr lang="de-CH" dirty="0"/>
              <a:t>Die Umsetzung und der schweizweite Rollout sind in mehreren Iterationen für die Jahre 2023 – 2026 geplant.</a:t>
            </a:r>
          </a:p>
          <a:p>
            <a:r>
              <a:rPr lang="de-CH" dirty="0"/>
              <a:t>Eine wichtige externe Abhängigkeit stellt der laufende Gesetzgebungsprozess dar. Die geplante Gesetzgebung wird die Verwendung der </a:t>
            </a:r>
            <a:r>
              <a:rPr lang="de-CH" dirty="0" err="1"/>
              <a:t>eJustizakte</a:t>
            </a:r>
            <a:r>
              <a:rPr lang="de-CH" dirty="0"/>
              <a:t> und die papierlose Aktenführung in der Justiz – mit gewissen Ausnahmen – für obligatorisch erklären.</a:t>
            </a:r>
            <a:br>
              <a:rPr lang="de-CH" dirty="0"/>
            </a:br>
            <a:r>
              <a:rPr lang="de-CH" dirty="0"/>
              <a:t>Der Masterplan wird von Zeit zu Zeit Änderungen erfahren.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02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50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2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Was ist eine Eingabe eigentlich?</a:t>
            </a:r>
          </a:p>
          <a:p>
            <a:pPr marL="228600" indent="-228600">
              <a:buAutoNum type="arabicPeriod"/>
            </a:pPr>
            <a:r>
              <a:rPr lang="de-CH" dirty="0"/>
              <a:t>Ein</a:t>
            </a:r>
            <a:r>
              <a:rPr lang="de-CH" baseline="0" dirty="0"/>
              <a:t> mit Unterschrift versehenes Dokument, welches</a:t>
            </a:r>
          </a:p>
          <a:p>
            <a:pPr marL="228600" indent="-228600">
              <a:buAutoNum type="arabicPeriod"/>
            </a:pPr>
            <a:r>
              <a:rPr lang="de-CH" baseline="0" dirty="0"/>
              <a:t>Auf eine bestimmte – im Idealfall </a:t>
            </a:r>
            <a:r>
              <a:rPr lang="de-CH" baseline="0" dirty="0" err="1"/>
              <a:t>nachverfolgbare</a:t>
            </a:r>
            <a:r>
              <a:rPr lang="de-CH" baseline="0" dirty="0"/>
              <a:t> – Weise bei Behörde eingereicht wird.</a:t>
            </a:r>
          </a:p>
          <a:p>
            <a:pPr marL="0" indent="0">
              <a:buNone/>
            </a:pPr>
            <a:r>
              <a:rPr lang="de-CH" baseline="0" dirty="0"/>
              <a:t>Damit haben wir bereits die beiden Themen: elektronische Unterschrift und elektronische Übermittlung</a:t>
            </a:r>
          </a:p>
        </p:txBody>
      </p:sp>
      <p:sp>
        <p:nvSpPr>
          <p:cNvPr id="4" name="Foliennummernplatzhalter 3"/>
          <p:cNvSpPr>
            <a:spLocks noGrp="1"/>
          </p:cNvSpPr>
          <p:nvPr>
            <p:ph type="sldNum" sz="quarter" idx="10"/>
          </p:nvPr>
        </p:nvSpPr>
        <p:spPr/>
        <p:txBody>
          <a:bodyPr/>
          <a:lstStyle/>
          <a:p>
            <a:fld id="{5A789F57-ACF3-47C6-869B-FB045BAAE1B6}" type="slidenum">
              <a:rPr lang="de-CH" smtClean="0"/>
              <a:t>3</a:t>
            </a:fld>
            <a:endParaRPr lang="de-CH"/>
          </a:p>
        </p:txBody>
      </p:sp>
    </p:spTree>
    <p:extLst>
      <p:ext uri="{BB962C8B-B14F-4D97-AF65-F5344CB8AC3E}">
        <p14:creationId xmlns:p14="http://schemas.microsoft.com/office/powerpoint/2010/main" val="54507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p>
          <a:p>
            <a:r>
              <a:rPr lang="de-CH" dirty="0"/>
              <a:t>Bei digitaler Eingabe Problem: </a:t>
            </a:r>
            <a:r>
              <a:rPr lang="de-CH" dirty="0" err="1"/>
              <a:t>Incamail</a:t>
            </a:r>
            <a:r>
              <a:rPr lang="de-CH" dirty="0"/>
              <a:t> 1 GB, aber div. Gerichte (Genf) Grenze (z.B. Genf 20 MB). Dann mehrere E-Mails aber in jeder E-Mail ein Dokument mit QES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143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15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Check Begriff für Laien gemäss BEKJ</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70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Franz</a:t>
            </a:r>
          </a:p>
          <a:p>
            <a:r>
              <a:rPr lang="de-CH" dirty="0"/>
              <a:t>Art. 24</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780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Franz</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52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Franz</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22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84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38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64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pPr>
            <a:r>
              <a:rPr lang="de-CH" dirty="0"/>
              <a:t>David/Franz</a:t>
            </a:r>
          </a:p>
          <a:p>
            <a:pPr>
              <a:buFont typeface="Arial" panose="020B0604020202020204" pitchFamily="34" charset="0"/>
              <a:buNone/>
            </a:pPr>
            <a:r>
              <a:rPr lang="de-CH" dirty="0"/>
              <a:t>Anwälte: Informiert euch und fragt nach.</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89F57-ACF3-47C6-869B-FB045BAAE1B6}"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0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4</a:t>
            </a:fld>
            <a:endParaRPr lang="de-CH"/>
          </a:p>
        </p:txBody>
      </p:sp>
    </p:spTree>
    <p:extLst>
      <p:ext uri="{BB962C8B-B14F-4D97-AF65-F5344CB8AC3E}">
        <p14:creationId xmlns:p14="http://schemas.microsoft.com/office/powerpoint/2010/main" val="3962289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41</a:t>
            </a:fld>
            <a:endParaRPr lang="de-CH"/>
          </a:p>
        </p:txBody>
      </p:sp>
    </p:spTree>
    <p:extLst>
      <p:ext uri="{BB962C8B-B14F-4D97-AF65-F5344CB8AC3E}">
        <p14:creationId xmlns:p14="http://schemas.microsoft.com/office/powerpoint/2010/main" val="3497551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42</a:t>
            </a:fld>
            <a:endParaRPr lang="de-CH"/>
          </a:p>
        </p:txBody>
      </p:sp>
    </p:spTree>
    <p:extLst>
      <p:ext uri="{BB962C8B-B14F-4D97-AF65-F5344CB8AC3E}">
        <p14:creationId xmlns:p14="http://schemas.microsoft.com/office/powerpoint/2010/main" val="714852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43</a:t>
            </a:fld>
            <a:endParaRPr lang="de-CH"/>
          </a:p>
        </p:txBody>
      </p:sp>
    </p:spTree>
    <p:extLst>
      <p:ext uri="{BB962C8B-B14F-4D97-AF65-F5344CB8AC3E}">
        <p14:creationId xmlns:p14="http://schemas.microsoft.com/office/powerpoint/2010/main" val="3209898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David/Franz</a:t>
            </a:r>
          </a:p>
        </p:txBody>
      </p:sp>
      <p:sp>
        <p:nvSpPr>
          <p:cNvPr id="4" name="Foliennummernplatzhalter 3"/>
          <p:cNvSpPr>
            <a:spLocks noGrp="1"/>
          </p:cNvSpPr>
          <p:nvPr>
            <p:ph type="sldNum" sz="quarter" idx="5"/>
          </p:nvPr>
        </p:nvSpPr>
        <p:spPr/>
        <p:txBody>
          <a:bodyPr/>
          <a:lstStyle/>
          <a:p>
            <a:fld id="{5A789F57-ACF3-47C6-869B-FB045BAAE1B6}" type="slidenum">
              <a:rPr lang="de-CH" smtClean="0"/>
              <a:t>53</a:t>
            </a:fld>
            <a:endParaRPr lang="de-CH"/>
          </a:p>
        </p:txBody>
      </p:sp>
    </p:spTree>
    <p:extLst>
      <p:ext uri="{BB962C8B-B14F-4D97-AF65-F5344CB8AC3E}">
        <p14:creationId xmlns:p14="http://schemas.microsoft.com/office/powerpoint/2010/main" val="3424833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5A789F57-ACF3-47C6-869B-FB045BAAE1B6}" type="slidenum">
              <a:rPr lang="de-CH" smtClean="0"/>
              <a:t>5</a:t>
            </a:fld>
            <a:endParaRPr lang="de-CH"/>
          </a:p>
        </p:txBody>
      </p:sp>
    </p:spTree>
    <p:extLst>
      <p:ext uri="{BB962C8B-B14F-4D97-AF65-F5344CB8AC3E}">
        <p14:creationId xmlns:p14="http://schemas.microsoft.com/office/powerpoint/2010/main" val="393540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6</a:t>
            </a:fld>
            <a:endParaRPr lang="de-CH"/>
          </a:p>
        </p:txBody>
      </p:sp>
    </p:spTree>
    <p:extLst>
      <p:ext uri="{BB962C8B-B14F-4D97-AF65-F5344CB8AC3E}">
        <p14:creationId xmlns:p14="http://schemas.microsoft.com/office/powerpoint/2010/main" val="93271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7</a:t>
            </a:fld>
            <a:endParaRPr lang="de-CH"/>
          </a:p>
        </p:txBody>
      </p:sp>
    </p:spTree>
    <p:extLst>
      <p:ext uri="{BB962C8B-B14F-4D97-AF65-F5344CB8AC3E}">
        <p14:creationId xmlns:p14="http://schemas.microsoft.com/office/powerpoint/2010/main" val="374820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Jetzt haben wir unsere Eingabe signiert – wie bringen wir sie</a:t>
            </a:r>
            <a:r>
              <a:rPr lang="de-CH" baseline="0" dirty="0"/>
              <a:t> nun zur Behörde?</a:t>
            </a:r>
            <a:endParaRPr lang="de-CH" dirty="0"/>
          </a:p>
        </p:txBody>
      </p:sp>
      <p:sp>
        <p:nvSpPr>
          <p:cNvPr id="4" name="Foliennummernplatzhalter 3"/>
          <p:cNvSpPr>
            <a:spLocks noGrp="1"/>
          </p:cNvSpPr>
          <p:nvPr>
            <p:ph type="sldNum" sz="quarter" idx="10"/>
          </p:nvPr>
        </p:nvSpPr>
        <p:spPr/>
        <p:txBody>
          <a:bodyPr/>
          <a:lstStyle/>
          <a:p>
            <a:fld id="{5A789F57-ACF3-47C6-869B-FB045BAAE1B6}" type="slidenum">
              <a:rPr lang="de-CH" smtClean="0"/>
              <a:t>8</a:t>
            </a:fld>
            <a:endParaRPr lang="de-CH"/>
          </a:p>
        </p:txBody>
      </p:sp>
    </p:spTree>
    <p:extLst>
      <p:ext uri="{BB962C8B-B14F-4D97-AF65-F5344CB8AC3E}">
        <p14:creationId xmlns:p14="http://schemas.microsoft.com/office/powerpoint/2010/main" val="298859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A789F57-ACF3-47C6-869B-FB045BAAE1B6}" type="slidenum">
              <a:rPr lang="de-CH" smtClean="0"/>
              <a:t>9</a:t>
            </a:fld>
            <a:endParaRPr lang="de-CH"/>
          </a:p>
        </p:txBody>
      </p:sp>
    </p:spTree>
    <p:extLst>
      <p:ext uri="{BB962C8B-B14F-4D97-AF65-F5344CB8AC3E}">
        <p14:creationId xmlns:p14="http://schemas.microsoft.com/office/powerpoint/2010/main" val="336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C4B0F-BDD0-477E-AC3D-2F247FAAB844}"/>
              </a:ext>
            </a:extLst>
          </p:cNvPr>
          <p:cNvSpPr>
            <a:spLocks noGrp="1"/>
          </p:cNvSpPr>
          <p:nvPr>
            <p:ph type="ctrTitle"/>
          </p:nvPr>
        </p:nvSpPr>
        <p:spPr>
          <a:xfrm>
            <a:off x="1524000" y="1636295"/>
            <a:ext cx="9144000" cy="1929816"/>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9436551E-971E-4060-99B6-531A5DEFB365}"/>
              </a:ext>
            </a:extLst>
          </p:cNvPr>
          <p:cNvSpPr>
            <a:spLocks noGrp="1"/>
          </p:cNvSpPr>
          <p:nvPr>
            <p:ph type="subTitle" idx="1"/>
          </p:nvPr>
        </p:nvSpPr>
        <p:spPr>
          <a:xfrm>
            <a:off x="1524000" y="3954964"/>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Formatvorlage des Untertitelmasters durch Klicken bearbeiten</a:t>
            </a:r>
            <a:endParaRPr lang="de-CH" dirty="0"/>
          </a:p>
        </p:txBody>
      </p:sp>
      <p:sp>
        <p:nvSpPr>
          <p:cNvPr id="4" name="Datumsplatzhalter 3">
            <a:extLst>
              <a:ext uri="{FF2B5EF4-FFF2-40B4-BE49-F238E27FC236}">
                <a16:creationId xmlns:a16="http://schemas.microsoft.com/office/drawing/2014/main" id="{B20E2607-3684-4B65-B15A-49053146002F}"/>
              </a:ext>
            </a:extLst>
          </p:cNvPr>
          <p:cNvSpPr>
            <a:spLocks noGrp="1"/>
          </p:cNvSpPr>
          <p:nvPr>
            <p:ph type="dt" sz="half" idx="10"/>
          </p:nvPr>
        </p:nvSpPr>
        <p:spPr/>
        <p:txBody>
          <a:bodyPr/>
          <a:lstStyle/>
          <a:p>
            <a:r>
              <a:rPr lang="de-DE" dirty="0"/>
              <a:t>12. November 2021</a:t>
            </a:r>
            <a:endParaRPr lang="de-CH" dirty="0"/>
          </a:p>
        </p:txBody>
      </p:sp>
      <p:sp>
        <p:nvSpPr>
          <p:cNvPr id="5" name="Fußzeilenplatzhalter 4">
            <a:extLst>
              <a:ext uri="{FF2B5EF4-FFF2-40B4-BE49-F238E27FC236}">
                <a16:creationId xmlns:a16="http://schemas.microsoft.com/office/drawing/2014/main" id="{B1630627-C05D-4F13-8DBE-4E4DF8228C7A}"/>
              </a:ext>
            </a:extLst>
          </p:cNvPr>
          <p:cNvSpPr>
            <a:spLocks noGrp="1"/>
          </p:cNvSpPr>
          <p:nvPr>
            <p:ph type="ftr" sz="quarter" idx="11"/>
          </p:nvPr>
        </p:nvSpPr>
        <p:spPr/>
        <p:txBody>
          <a:bodyPr/>
          <a:lstStyle/>
          <a:p>
            <a:r>
              <a:rPr lang="de-CH"/>
              <a:t>Titel, Autor, …</a:t>
            </a:r>
          </a:p>
        </p:txBody>
      </p:sp>
      <p:sp>
        <p:nvSpPr>
          <p:cNvPr id="6" name="Foliennummernplatzhalter 5">
            <a:extLst>
              <a:ext uri="{FF2B5EF4-FFF2-40B4-BE49-F238E27FC236}">
                <a16:creationId xmlns:a16="http://schemas.microsoft.com/office/drawing/2014/main" id="{5481C26A-2619-4400-8A0E-6C305CCAFD3F}"/>
              </a:ext>
            </a:extLst>
          </p:cNvPr>
          <p:cNvSpPr>
            <a:spLocks noGrp="1"/>
          </p:cNvSpPr>
          <p:nvPr>
            <p:ph type="sldNum" sz="quarter" idx="12"/>
          </p:nvPr>
        </p:nvSpPr>
        <p:spPr>
          <a:xfrm>
            <a:off x="11277601" y="6307557"/>
            <a:ext cx="593559" cy="365125"/>
          </a:xfrm>
        </p:spPr>
        <p:txBody>
          <a:bodyPr/>
          <a:lstStyle/>
          <a:p>
            <a:fld id="{B8B95B37-472F-4C9A-A0A0-70B00F94DFB7}" type="slidenum">
              <a:rPr lang="de-CH" smtClean="0"/>
              <a:t>‹N°›</a:t>
            </a:fld>
            <a:endParaRPr lang="de-CH"/>
          </a:p>
        </p:txBody>
      </p:sp>
    </p:spTree>
    <p:extLst>
      <p:ext uri="{BB962C8B-B14F-4D97-AF65-F5344CB8AC3E}">
        <p14:creationId xmlns:p14="http://schemas.microsoft.com/office/powerpoint/2010/main" val="49319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8B74AA5-3E7C-4373-A746-5C65D1134334}"/>
              </a:ext>
            </a:extLst>
          </p:cNvPr>
          <p:cNvSpPr>
            <a:spLocks noGrp="1"/>
          </p:cNvSpPr>
          <p:nvPr>
            <p:ph type="dt" sz="half" idx="10"/>
          </p:nvPr>
        </p:nvSpPr>
        <p:spPr/>
        <p:txBody>
          <a:bodyPr/>
          <a:lstStyle/>
          <a:p>
            <a:r>
              <a:rPr lang="de-DE" dirty="0"/>
              <a:t>12. November 2021</a:t>
            </a:r>
            <a:endParaRPr lang="de-CH" dirty="0"/>
          </a:p>
        </p:txBody>
      </p:sp>
      <p:sp>
        <p:nvSpPr>
          <p:cNvPr id="3" name="Fußzeilenplatzhalter 2">
            <a:extLst>
              <a:ext uri="{FF2B5EF4-FFF2-40B4-BE49-F238E27FC236}">
                <a16:creationId xmlns:a16="http://schemas.microsoft.com/office/drawing/2014/main" id="{D494D219-50C7-46A2-AB5A-6A090977789D}"/>
              </a:ext>
            </a:extLst>
          </p:cNvPr>
          <p:cNvSpPr>
            <a:spLocks noGrp="1"/>
          </p:cNvSpPr>
          <p:nvPr>
            <p:ph type="ftr" sz="quarter" idx="11"/>
          </p:nvPr>
        </p:nvSpPr>
        <p:spPr/>
        <p:txBody>
          <a:bodyPr/>
          <a:lstStyle/>
          <a:p>
            <a:r>
              <a:rPr lang="de-CH"/>
              <a:t>Titel, Autor, …</a:t>
            </a:r>
          </a:p>
        </p:txBody>
      </p:sp>
      <p:sp>
        <p:nvSpPr>
          <p:cNvPr id="4" name="Foliennummernplatzhalter 3">
            <a:extLst>
              <a:ext uri="{FF2B5EF4-FFF2-40B4-BE49-F238E27FC236}">
                <a16:creationId xmlns:a16="http://schemas.microsoft.com/office/drawing/2014/main" id="{9CF0DC5A-18E2-4727-9A60-9A43B78B1DF3}"/>
              </a:ext>
            </a:extLst>
          </p:cNvPr>
          <p:cNvSpPr>
            <a:spLocks noGrp="1"/>
          </p:cNvSpPr>
          <p:nvPr>
            <p:ph type="sldNum" sz="quarter" idx="12"/>
          </p:nvPr>
        </p:nvSpPr>
        <p:spPr/>
        <p:txBody>
          <a:bodyPr/>
          <a:lstStyle/>
          <a:p>
            <a:fld id="{B8B95B37-472F-4C9A-A0A0-70B00F94DFB7}" type="slidenum">
              <a:rPr lang="de-CH" smtClean="0"/>
              <a:t>‹N°›</a:t>
            </a:fld>
            <a:endParaRPr lang="de-CH"/>
          </a:p>
        </p:txBody>
      </p:sp>
      <p:sp>
        <p:nvSpPr>
          <p:cNvPr id="6" name="Textplatzhalter 5"/>
          <p:cNvSpPr>
            <a:spLocks noGrp="1"/>
          </p:cNvSpPr>
          <p:nvPr>
            <p:ph type="body" sz="quarter" idx="13"/>
          </p:nvPr>
        </p:nvSpPr>
        <p:spPr>
          <a:xfrm>
            <a:off x="428367" y="1136650"/>
            <a:ext cx="11360407" cy="49180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239699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EF81BD2-CFEF-4371-9BA5-C4FE42BA49EF}"/>
              </a:ext>
            </a:extLst>
          </p:cNvPr>
          <p:cNvSpPr>
            <a:spLocks noGrp="1"/>
          </p:cNvSpPr>
          <p:nvPr>
            <p:ph type="body" idx="1"/>
          </p:nvPr>
        </p:nvSpPr>
        <p:spPr>
          <a:xfrm>
            <a:off x="425117" y="1051730"/>
            <a:ext cx="11365831" cy="507334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14342F3-A1AE-41E3-8603-8CA56FC3DB18}"/>
              </a:ext>
            </a:extLst>
          </p:cNvPr>
          <p:cNvSpPr>
            <a:spLocks noGrp="1"/>
          </p:cNvSpPr>
          <p:nvPr>
            <p:ph type="dt" sz="half" idx="2"/>
          </p:nvPr>
        </p:nvSpPr>
        <p:spPr>
          <a:xfrm>
            <a:off x="9745581" y="6310565"/>
            <a:ext cx="1532020" cy="365125"/>
          </a:xfrm>
          <a:prstGeom prst="rect">
            <a:avLst/>
          </a:prstGeom>
        </p:spPr>
        <p:txBody>
          <a:bodyPr vert="horz" lIns="91440" tIns="45720" rIns="91440" bIns="45720" rtlCol="0" anchor="ctr"/>
          <a:lstStyle>
            <a:lvl1pPr algn="l">
              <a:defRPr lang="de-DE" sz="1200" dirty="0">
                <a:latin typeface="Arial" panose="020B0604020202020204" pitchFamily="34" charset="0"/>
                <a:cs typeface="Arial" panose="020B0604020202020204" pitchFamily="34" charset="0"/>
              </a:defRPr>
            </a:lvl1pPr>
          </a:lstStyle>
          <a:p>
            <a:r>
              <a:rPr lang="de-CH" dirty="0"/>
              <a:t>Datum</a:t>
            </a:r>
          </a:p>
        </p:txBody>
      </p:sp>
      <p:sp>
        <p:nvSpPr>
          <p:cNvPr id="5" name="Fußzeilenplatzhalter 4">
            <a:extLst>
              <a:ext uri="{FF2B5EF4-FFF2-40B4-BE49-F238E27FC236}">
                <a16:creationId xmlns:a16="http://schemas.microsoft.com/office/drawing/2014/main" id="{CDEEB157-BF3A-464B-B830-F7968FAE6D37}"/>
              </a:ext>
            </a:extLst>
          </p:cNvPr>
          <p:cNvSpPr>
            <a:spLocks noGrp="1"/>
          </p:cNvSpPr>
          <p:nvPr>
            <p:ph type="ftr" sz="quarter" idx="3"/>
          </p:nvPr>
        </p:nvSpPr>
        <p:spPr>
          <a:xfrm>
            <a:off x="296780" y="6307557"/>
            <a:ext cx="9448800" cy="365125"/>
          </a:xfrm>
          <a:prstGeom prst="rect">
            <a:avLst/>
          </a:prstGeom>
        </p:spPr>
        <p:txBody>
          <a:bodyPr vert="horz" lIns="91440" tIns="45720" rIns="91440" bIns="45720" rtlCol="0" anchor="ctr"/>
          <a:lstStyle>
            <a:lvl1pPr algn="l">
              <a:defRPr lang="de-CH" sz="1200" dirty="0">
                <a:latin typeface="Arial" panose="020B0604020202020204" pitchFamily="34" charset="0"/>
                <a:cs typeface="Arial" panose="020B0604020202020204" pitchFamily="34" charset="0"/>
              </a:defRPr>
            </a:lvl1pPr>
          </a:lstStyle>
          <a:p>
            <a:r>
              <a:rPr lang="de-CH" dirty="0"/>
              <a:t>Titel, Autor, …</a:t>
            </a:r>
          </a:p>
        </p:txBody>
      </p:sp>
      <p:sp>
        <p:nvSpPr>
          <p:cNvPr id="6" name="Foliennummernplatzhalter 5">
            <a:extLst>
              <a:ext uri="{FF2B5EF4-FFF2-40B4-BE49-F238E27FC236}">
                <a16:creationId xmlns:a16="http://schemas.microsoft.com/office/drawing/2014/main" id="{5FCE080F-694F-4435-AEFD-94A9B17B9A68}"/>
              </a:ext>
            </a:extLst>
          </p:cNvPr>
          <p:cNvSpPr>
            <a:spLocks noGrp="1"/>
          </p:cNvSpPr>
          <p:nvPr>
            <p:ph type="sldNum" sz="quarter" idx="4"/>
          </p:nvPr>
        </p:nvSpPr>
        <p:spPr>
          <a:xfrm>
            <a:off x="11277602" y="6307557"/>
            <a:ext cx="5694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95B37-472F-4C9A-A0A0-70B00F94DFB7}" type="slidenum">
              <a:rPr lang="de-CH" smtClean="0"/>
              <a:t>‹N°›</a:t>
            </a:fld>
            <a:endParaRPr lang="de-CH" dirty="0"/>
          </a:p>
        </p:txBody>
      </p:sp>
      <p:cxnSp>
        <p:nvCxnSpPr>
          <p:cNvPr id="8" name="Gerader Verbinder 7">
            <a:extLst>
              <a:ext uri="{FF2B5EF4-FFF2-40B4-BE49-F238E27FC236}">
                <a16:creationId xmlns:a16="http://schemas.microsoft.com/office/drawing/2014/main" id="{AEC968DC-D425-4C31-863F-93DAAB27BC0E}"/>
              </a:ext>
            </a:extLst>
          </p:cNvPr>
          <p:cNvCxnSpPr/>
          <p:nvPr userDrawn="1"/>
        </p:nvCxnSpPr>
        <p:spPr>
          <a:xfrm>
            <a:off x="425117" y="6216316"/>
            <a:ext cx="11365831" cy="0"/>
          </a:xfrm>
          <a:prstGeom prst="line">
            <a:avLst/>
          </a:prstGeom>
        </p:spPr>
        <p:style>
          <a:lnRef idx="1">
            <a:schemeClr val="dk1"/>
          </a:lnRef>
          <a:fillRef idx="0">
            <a:schemeClr val="dk1"/>
          </a:fillRef>
          <a:effectRef idx="0">
            <a:schemeClr val="dk1"/>
          </a:effectRef>
          <a:fontRef idx="minor">
            <a:schemeClr val="tx1"/>
          </a:fontRef>
        </p:style>
      </p:cxnSp>
      <p:pic>
        <p:nvPicPr>
          <p:cNvPr id="10" name="Grafik 9">
            <a:extLst>
              <a:ext uri="{FF2B5EF4-FFF2-40B4-BE49-F238E27FC236}">
                <a16:creationId xmlns:a16="http://schemas.microsoft.com/office/drawing/2014/main" id="{358CBA0B-1264-4B31-A0B7-17645A7606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116" y="238886"/>
            <a:ext cx="2654968" cy="568234"/>
          </a:xfrm>
          <a:prstGeom prst="rect">
            <a:avLst/>
          </a:prstGeom>
        </p:spPr>
      </p:pic>
      <p:cxnSp>
        <p:nvCxnSpPr>
          <p:cNvPr id="11" name="Gerader Verbinder 10">
            <a:extLst>
              <a:ext uri="{FF2B5EF4-FFF2-40B4-BE49-F238E27FC236}">
                <a16:creationId xmlns:a16="http://schemas.microsoft.com/office/drawing/2014/main" id="{D6D74F53-418C-4FD0-864B-9E84C591EB10}"/>
              </a:ext>
            </a:extLst>
          </p:cNvPr>
          <p:cNvCxnSpPr/>
          <p:nvPr userDrawn="1"/>
        </p:nvCxnSpPr>
        <p:spPr>
          <a:xfrm>
            <a:off x="425117" y="898358"/>
            <a:ext cx="11365831" cy="0"/>
          </a:xfrm>
          <a:prstGeom prst="line">
            <a:avLst/>
          </a:prstGeom>
        </p:spPr>
        <p:style>
          <a:lnRef idx="1">
            <a:schemeClr val="dk1"/>
          </a:lnRef>
          <a:fillRef idx="0">
            <a:schemeClr val="dk1"/>
          </a:fillRef>
          <a:effectRef idx="0">
            <a:schemeClr val="dk1"/>
          </a:effectRef>
          <a:fontRef idx="minor">
            <a:schemeClr val="tx1"/>
          </a:fontRef>
        </p:style>
      </p:cxnSp>
      <p:sp>
        <p:nvSpPr>
          <p:cNvPr id="12" name="Rechteck 11">
            <a:extLst>
              <a:ext uri="{FF2B5EF4-FFF2-40B4-BE49-F238E27FC236}">
                <a16:creationId xmlns:a16="http://schemas.microsoft.com/office/drawing/2014/main" id="{FC759DCC-8DDD-4205-AF09-E27A2F134A48}"/>
              </a:ext>
            </a:extLst>
          </p:cNvPr>
          <p:cNvSpPr/>
          <p:nvPr userDrawn="1"/>
        </p:nvSpPr>
        <p:spPr>
          <a:xfrm>
            <a:off x="3328738" y="195721"/>
            <a:ext cx="7595937" cy="461665"/>
          </a:xfrm>
          <a:prstGeom prst="rect">
            <a:avLst/>
          </a:prstGeom>
          <a:noFill/>
        </p:spPr>
        <p:txBody>
          <a:bodyPr wrap="square" lIns="91440" tIns="45720" rIns="91440" bIns="45720">
            <a:spAutoFit/>
          </a:bodyPr>
          <a:lstStyle/>
          <a:p>
            <a:pPr algn="l"/>
            <a:r>
              <a:rPr lang="de-DE" sz="2400" b="1" cap="none" spc="0" dirty="0">
                <a:ln w="0"/>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En route </a:t>
            </a:r>
            <a:r>
              <a:rPr lang="de-DE" sz="2400" b="1" cap="none" spc="0" dirty="0" err="1">
                <a:ln w="0"/>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vers</a:t>
            </a:r>
            <a:r>
              <a:rPr lang="de-DE" sz="2400" b="1" cap="none" spc="0" dirty="0">
                <a:ln w="0"/>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la </a:t>
            </a:r>
            <a:r>
              <a:rPr lang="de-DE" sz="2400" b="1" cap="none" spc="0" dirty="0" err="1">
                <a:ln w="0"/>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numérisation</a:t>
            </a:r>
            <a:endParaRPr lang="de-DE" sz="2400" b="1" cap="none" spc="0" dirty="0">
              <a:ln w="0"/>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527563"/>
      </p:ext>
    </p:extLst>
  </p:cSld>
  <p:clrMap bg1="lt1" tx1="dk1" bg2="lt2" tx2="dk2" accent1="accent1" accent2="accent2" accent3="accent3" accent4="accent4" accent5="accent5" accent6="accent6" hlink="hlink" folHlink="folHlink"/>
  <p:sldLayoutIdLst>
    <p:sldLayoutId id="2147483649" r:id="rId1"/>
    <p:sldLayoutId id="2147483655" r:id="rId2"/>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weblaw.ch/fr/competence/services/lawjobs/detail.html?lawjobParam=f5e35b1e-1ddb-4285-a80b-b1d0e3231b1b"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weblaw.ch/fr/competence/services/lawjobs/detail.html?lawjobParam=f5e35b1e-1ddb-4285-a80b-b1d0e3231b1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hyperlink" Target="https://www.weblaw.ch/fr/competence/services/lawjobs/detail.html?lawjobParam=f5e35b1e-1ddb-4285-a80b-b1d0e3231b1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hyperlink" Target="https://www.weblaw.ch/fr/competence/services/lawjobs/detail.html?lawjobParam=f5e35b1e-1ddb-4285-a80b-b1d0e3231b1b" TargetMode="External"/><Relationship Id="rId4" Type="http://schemas.openxmlformats.org/officeDocument/2006/relationships/hyperlink" Target="https://www.justitia40.ch/wp-content/uploads/2021/11/Justitia4-0-mit-Subtitles.mp4"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0.xml"/><Relationship Id="rId16"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3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1.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0.png"/><Relationship Id="rId2" Type="http://schemas.openxmlformats.org/officeDocument/2006/relationships/notesSlide" Target="../notesSlides/notesSlide31.xml"/><Relationship Id="rId16" Type="http://schemas.openxmlformats.org/officeDocument/2006/relationships/image" Target="../media/image33.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2.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32.xml.rels><?xml version="1.0" encoding="UTF-8" standalone="yes"?>
<Relationships xmlns="http://schemas.openxmlformats.org/package/2006/relationships"><Relationship Id="rId3" Type="http://schemas.openxmlformats.org/officeDocument/2006/relationships/hyperlink" Target="https://www.justitia40.ch/wp-content/uploads/2022/01/Justitia4.0-KKJPD-FR-1.mp4"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jpg"/><Relationship Id="rId7" Type="http://schemas.openxmlformats.org/officeDocument/2006/relationships/hyperlink" Target="mailto:info@justitia40.ch"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linkedin.com/company/justitia40" TargetMode="External"/><Relationship Id="rId5" Type="http://schemas.openxmlformats.org/officeDocument/2006/relationships/hyperlink" Target="https://www.justitia40.ch/de/newsletter/" TargetMode="External"/><Relationship Id="rId4" Type="http://schemas.openxmlformats.org/officeDocument/2006/relationships/hyperlink" Target="https://www.justitia40.ch/fr/"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9.tif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0.tif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fr-FR" dirty="0"/>
              <a:t>En route vers la numérisation</a:t>
            </a:r>
            <a:endParaRPr lang="de-CH" dirty="0"/>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p:txBody>
          <a:bodyPr/>
          <a:lstStyle/>
          <a:p>
            <a:r>
              <a:rPr lang="fr-FR" dirty="0"/>
              <a:t>Demandes au tribunal (situation actuelle)</a:t>
            </a:r>
            <a:endParaRPr lang="de-CH" dirty="0"/>
          </a:p>
          <a:p>
            <a:r>
              <a:rPr lang="fr-CH" dirty="0"/>
              <a:t>Le projet </a:t>
            </a:r>
            <a:r>
              <a:rPr lang="fr-CH" dirty="0" err="1"/>
              <a:t>Justitia</a:t>
            </a:r>
            <a:r>
              <a:rPr lang="fr-CH" dirty="0"/>
              <a:t> 4.0</a:t>
            </a:r>
            <a:endParaRPr lang="de-CH" dirty="0"/>
          </a:p>
          <a:p>
            <a:r>
              <a:rPr lang="fr-CH" dirty="0"/>
              <a:t>Numérisation de l’étude</a:t>
            </a:r>
            <a:endParaRPr lang="de-CH" dirty="0"/>
          </a:p>
        </p:txBody>
      </p:sp>
      <p:sp>
        <p:nvSpPr>
          <p:cNvPr id="4" name="Datumsplatzhalter 3">
            <a:extLst>
              <a:ext uri="{FF2B5EF4-FFF2-40B4-BE49-F238E27FC236}">
                <a16:creationId xmlns:a16="http://schemas.microsoft.com/office/drawing/2014/main" id="{08284246-BA68-4B44-9467-CC42B49B9330}"/>
              </a:ext>
            </a:extLst>
          </p:cNvPr>
          <p:cNvSpPr>
            <a:spLocks noGrp="1"/>
          </p:cNvSpPr>
          <p:nvPr>
            <p:ph type="dt" sz="half" idx="10"/>
          </p:nvPr>
        </p:nvSpPr>
        <p:spPr/>
        <p:txBody>
          <a:bodyPr/>
          <a:lstStyle/>
          <a:p>
            <a:fld id="{07D33BD1-B859-445D-96C5-F7CF0762646D}" type="datetime4">
              <a:rPr lang="fr-CH" smtClean="0"/>
              <a:t>18 octobre 2022</a:t>
            </a:fld>
            <a:endParaRPr lang="de-CH" dirty="0"/>
          </a:p>
        </p:txBody>
      </p:sp>
      <p:sp>
        <p:nvSpPr>
          <p:cNvPr id="5" name="Fußzeilenplatzhalter 4">
            <a:extLst>
              <a:ext uri="{FF2B5EF4-FFF2-40B4-BE49-F238E27FC236}">
                <a16:creationId xmlns:a16="http://schemas.microsoft.com/office/drawing/2014/main" id="{24823CF9-3A05-4838-9BF0-6173D1F19129}"/>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1</a:t>
            </a:fld>
            <a:endParaRPr lang="de-CH" dirty="0"/>
          </a:p>
        </p:txBody>
      </p:sp>
    </p:spTree>
    <p:extLst>
      <p:ext uri="{BB962C8B-B14F-4D97-AF65-F5344CB8AC3E}">
        <p14:creationId xmlns:p14="http://schemas.microsoft.com/office/powerpoint/2010/main" val="230698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10</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PrivaSphere</a:t>
            </a:r>
            <a:r>
              <a:rPr lang="de-CH" sz="2400" dirty="0"/>
              <a:t> Secure Messaging de la </a:t>
            </a:r>
            <a:r>
              <a:rPr lang="de-CH" sz="2400" dirty="0" err="1"/>
              <a:t>société</a:t>
            </a:r>
            <a:r>
              <a:rPr lang="de-CH" sz="2400" dirty="0"/>
              <a:t> </a:t>
            </a:r>
            <a:r>
              <a:rPr lang="de-CH" sz="2400" dirty="0" err="1"/>
              <a:t>PrivaSphere</a:t>
            </a:r>
            <a:r>
              <a:rPr lang="de-CH" sz="2400" dirty="0"/>
              <a:t> SA</a:t>
            </a:r>
          </a:p>
          <a:p>
            <a:r>
              <a:rPr lang="de-CH" sz="2400" dirty="0" err="1"/>
              <a:t>IncaMail</a:t>
            </a:r>
            <a:r>
              <a:rPr lang="de-CH" sz="2400" dirty="0"/>
              <a:t> de la Poste Suisse</a:t>
            </a:r>
          </a:p>
          <a:p>
            <a:endParaRPr lang="de-CH" sz="2400" dirty="0"/>
          </a:p>
          <a:p>
            <a:pPr marL="0" indent="0">
              <a:buNone/>
            </a:pPr>
            <a:r>
              <a:rPr lang="de-CH" sz="2400" dirty="0" err="1"/>
              <a:t>Comparaison</a:t>
            </a:r>
            <a:r>
              <a:rPr lang="de-CH" sz="2400" dirty="0"/>
              <a:t> </a:t>
            </a:r>
            <a:r>
              <a:rPr lang="de-CH" sz="2400" dirty="0" err="1"/>
              <a:t>PrivaSphere</a:t>
            </a:r>
            <a:r>
              <a:rPr lang="de-CH" sz="2400" dirty="0"/>
              <a:t> et </a:t>
            </a:r>
            <a:r>
              <a:rPr lang="de-CH" sz="2400" dirty="0" err="1"/>
              <a:t>IncaMail</a:t>
            </a:r>
            <a:endParaRPr lang="de-CH" sz="2400" dirty="0"/>
          </a:p>
          <a:p>
            <a:endParaRPr lang="de-CH" sz="2400" dirty="0"/>
          </a:p>
        </p:txBody>
      </p:sp>
      <p:sp>
        <p:nvSpPr>
          <p:cNvPr id="8" name="Textfeld 7"/>
          <p:cNvSpPr txBox="1"/>
          <p:nvPr/>
        </p:nvSpPr>
        <p:spPr>
          <a:xfrm>
            <a:off x="428367" y="1290181"/>
            <a:ext cx="11360407" cy="892552"/>
          </a:xfrm>
          <a:prstGeom prst="rect">
            <a:avLst/>
          </a:prstGeom>
          <a:noFill/>
        </p:spPr>
        <p:txBody>
          <a:bodyPr wrap="square" rtlCol="0">
            <a:spAutoFit/>
          </a:bodyPr>
          <a:lstStyle/>
          <a:p>
            <a:r>
              <a:rPr lang="fr-FR" sz="2600" b="1" dirty="0">
                <a:latin typeface="Arial" panose="020B0604020202020204" pitchFamily="34" charset="0"/>
                <a:cs typeface="Arial" panose="020B0604020202020204" pitchFamily="34" charset="0"/>
              </a:rPr>
              <a:t>Plateforme reconnue de messagerie sécurisée</a:t>
            </a:r>
            <a:endParaRPr lang="de-CH" sz="2600" b="1" dirty="0">
              <a:latin typeface="Arial" panose="020B0604020202020204" pitchFamily="34" charset="0"/>
              <a:cs typeface="Arial" panose="020B0604020202020204" pitchFamily="34" charset="0"/>
            </a:endParaRPr>
          </a:p>
          <a:p>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3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11</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endParaRPr lang="de-CH"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PrivaSphere</a:t>
            </a:r>
            <a:endParaRPr lang="de-CH" sz="2600" b="1"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t="2308"/>
          <a:stretch/>
        </p:blipFill>
        <p:spPr>
          <a:xfrm>
            <a:off x="332918" y="1875603"/>
            <a:ext cx="10178673" cy="4104766"/>
          </a:xfrm>
          <a:prstGeom prst="rect">
            <a:avLst/>
          </a:prstGeom>
        </p:spPr>
      </p:pic>
      <p:sp>
        <p:nvSpPr>
          <p:cNvPr id="6" name="Rechteck 5"/>
          <p:cNvSpPr/>
          <p:nvPr/>
        </p:nvSpPr>
        <p:spPr>
          <a:xfrm>
            <a:off x="3398293" y="4578824"/>
            <a:ext cx="2006220" cy="1160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p:cNvSpPr/>
          <p:nvPr/>
        </p:nvSpPr>
        <p:spPr>
          <a:xfrm>
            <a:off x="3721290" y="4867826"/>
            <a:ext cx="700585" cy="111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3721290" y="5002744"/>
            <a:ext cx="1553570" cy="1356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p:cNvSpPr/>
          <p:nvPr/>
        </p:nvSpPr>
        <p:spPr>
          <a:xfrm>
            <a:off x="3721290" y="5160659"/>
            <a:ext cx="700585" cy="111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p:cNvSpPr/>
          <p:nvPr/>
        </p:nvSpPr>
        <p:spPr>
          <a:xfrm>
            <a:off x="3832747" y="5297868"/>
            <a:ext cx="787020" cy="669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9817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12</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endParaRPr lang="de-CH"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IncaMail</a:t>
            </a:r>
            <a:endParaRPr lang="de-CH" sz="2600" b="1" dirty="0">
              <a:latin typeface="Arial" panose="020B0604020202020204" pitchFamily="34" charset="0"/>
              <a:cs typeface="Arial" panose="020B0604020202020204" pitchFamily="34" charset="0"/>
            </a:endParaRPr>
          </a:p>
        </p:txBody>
      </p:sp>
      <p:pic>
        <p:nvPicPr>
          <p:cNvPr id="7" name="Image 6" descr="Une image contenant texte&#10;&#10;Description générée automatiquement">
            <a:extLst>
              <a:ext uri="{FF2B5EF4-FFF2-40B4-BE49-F238E27FC236}">
                <a16:creationId xmlns:a16="http://schemas.microsoft.com/office/drawing/2014/main" id="{84909483-C998-3575-3ABA-3B6086DB4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7" y="1782624"/>
            <a:ext cx="4715133" cy="4755395"/>
          </a:xfrm>
          <a:prstGeom prst="rect">
            <a:avLst/>
          </a:prstGeom>
        </p:spPr>
      </p:pic>
    </p:spTree>
    <p:extLst>
      <p:ext uri="{BB962C8B-B14F-4D97-AF65-F5344CB8AC3E}">
        <p14:creationId xmlns:p14="http://schemas.microsoft.com/office/powerpoint/2010/main" val="104478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13</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Démonstration</a:t>
            </a:r>
            <a:endParaRPr lang="de-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Dépôt</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d’un</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recours</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électronique</a:t>
            </a:r>
            <a:r>
              <a:rPr lang="de-CH" sz="2600" b="1" dirty="0">
                <a:latin typeface="Arial" panose="020B0604020202020204" pitchFamily="34" charset="0"/>
                <a:cs typeface="Arial" panose="020B0604020202020204" pitchFamily="34" charset="0"/>
              </a:rPr>
              <a:t> au Tribunal</a:t>
            </a:r>
          </a:p>
        </p:txBody>
      </p:sp>
    </p:spTree>
    <p:extLst>
      <p:ext uri="{BB962C8B-B14F-4D97-AF65-F5344CB8AC3E}">
        <p14:creationId xmlns:p14="http://schemas.microsoft.com/office/powerpoint/2010/main" val="256079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14</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a:t>Art. 143 al. 2 CPC (Art. 91 al. 3 CPP)</a:t>
            </a:r>
          </a:p>
          <a:p>
            <a:r>
              <a:rPr lang="fr-FR" sz="2400" dirty="0"/>
              <a:t>En cas de dépôt électronique, le moment déterminant pour le respect d'un délai est celui où est délivré la </a:t>
            </a:r>
            <a:r>
              <a:rPr lang="fr-FR" sz="2400" b="1" dirty="0"/>
              <a:t>quittance de réception</a:t>
            </a:r>
            <a:r>
              <a:rPr lang="fr-FR" sz="2400" dirty="0"/>
              <a:t> attestant que toutes les étapes nécessaires à la transmission du côté de la partie ont été accomplies.</a:t>
            </a:r>
          </a:p>
          <a:p>
            <a:pPr marL="0" indent="0">
              <a:buNone/>
            </a:pPr>
            <a:endParaRPr lang="de-CH" sz="2400" dirty="0"/>
          </a:p>
          <a:p>
            <a:r>
              <a:rPr lang="de-CH" sz="2400" dirty="0"/>
              <a:t>Exemple de </a:t>
            </a:r>
            <a:r>
              <a:rPr lang="de-CH" sz="2400" dirty="0" err="1"/>
              <a:t>quittance</a:t>
            </a:r>
            <a:r>
              <a:rPr lang="de-CH" sz="2400" dirty="0"/>
              <a:t> de </a:t>
            </a:r>
            <a:r>
              <a:rPr lang="de-CH" sz="2400" dirty="0" err="1"/>
              <a:t>réception</a:t>
            </a:r>
            <a:endParaRPr lang="de-CH" sz="2400" dirty="0"/>
          </a:p>
          <a:p>
            <a:pPr marL="0" indent="0">
              <a:buNone/>
            </a:pPr>
            <a:endParaRPr lang="de-CH" sz="2400" dirty="0"/>
          </a:p>
          <a:p>
            <a:pPr marL="0" indent="0">
              <a:buNone/>
            </a:pPr>
            <a:r>
              <a:rPr lang="de-CH" sz="2000" dirty="0"/>
              <a:t>	</a:t>
            </a:r>
            <a:r>
              <a:rPr lang="de-CH" sz="2000" b="1" dirty="0">
                <a:solidFill>
                  <a:srgbClr val="FF0000"/>
                </a:solidFill>
              </a:rPr>
              <a:t>TF, 1F_1/2014 du 20.01.2014 </a:t>
            </a:r>
            <a:r>
              <a:rPr lang="de-CH" sz="2000" dirty="0">
                <a:sym typeface="Wingdings" panose="05000000000000000000" pitchFamily="2" charset="2"/>
              </a:rPr>
              <a:t> </a:t>
            </a:r>
            <a:r>
              <a:rPr lang="de-CH" sz="2000" b="1" dirty="0" err="1">
                <a:sym typeface="Wingdings" panose="05000000000000000000" pitchFamily="2" charset="2"/>
              </a:rPr>
              <a:t>quittance</a:t>
            </a:r>
            <a:r>
              <a:rPr lang="de-CH" sz="2000" b="1" dirty="0">
                <a:sym typeface="Wingdings" panose="05000000000000000000" pitchFamily="2" charset="2"/>
              </a:rPr>
              <a:t> </a:t>
            </a:r>
            <a:r>
              <a:rPr lang="de-CH" sz="2000" b="1" u="sng" dirty="0" err="1">
                <a:sym typeface="Wingdings" panose="05000000000000000000" pitchFamily="2" charset="2"/>
              </a:rPr>
              <a:t>d’expédition</a:t>
            </a:r>
            <a:r>
              <a:rPr lang="de-CH" sz="2000" b="1" dirty="0">
                <a:sym typeface="Wingdings" panose="05000000000000000000" pitchFamily="2" charset="2"/>
              </a:rPr>
              <a:t> ≠ </a:t>
            </a:r>
            <a:r>
              <a:rPr lang="de-CH" sz="2000" b="1" dirty="0" err="1">
                <a:sym typeface="Wingdings" panose="05000000000000000000" pitchFamily="2" charset="2"/>
              </a:rPr>
              <a:t>quittance</a:t>
            </a:r>
            <a:r>
              <a:rPr lang="de-CH" sz="2000" b="1" dirty="0">
                <a:sym typeface="Wingdings" panose="05000000000000000000" pitchFamily="2" charset="2"/>
              </a:rPr>
              <a:t> de </a:t>
            </a:r>
            <a:r>
              <a:rPr lang="de-CH" sz="2000" b="1" u="sng" dirty="0" err="1">
                <a:sym typeface="Wingdings" panose="05000000000000000000" pitchFamily="2" charset="2"/>
              </a:rPr>
              <a:t>réception</a:t>
            </a:r>
            <a:endParaRPr lang="de-CH" sz="2000" u="sng" dirty="0"/>
          </a:p>
          <a:p>
            <a:endParaRPr lang="de-CH" sz="2400" baseline="30000" dirty="0"/>
          </a:p>
          <a:p>
            <a:pPr marL="0" indent="0">
              <a:buNone/>
            </a:pPr>
            <a:endParaRPr lang="de-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Respect</a:t>
            </a:r>
            <a:r>
              <a:rPr lang="de-CH" sz="2600" b="1" dirty="0">
                <a:latin typeface="Arial" panose="020B0604020202020204" pitchFamily="34" charset="0"/>
                <a:cs typeface="Arial" panose="020B0604020202020204" pitchFamily="34" charset="0"/>
              </a:rPr>
              <a:t> du </a:t>
            </a:r>
            <a:r>
              <a:rPr lang="de-CH" sz="2600" b="1" dirty="0" err="1">
                <a:latin typeface="Arial" panose="020B0604020202020204" pitchFamily="34" charset="0"/>
                <a:cs typeface="Arial" panose="020B0604020202020204" pitchFamily="34" charset="0"/>
              </a:rPr>
              <a:t>délai</a:t>
            </a:r>
            <a:endParaRPr lang="de-CH" sz="2600" b="1" dirty="0">
              <a:latin typeface="Arial" panose="020B0604020202020204" pitchFamily="34" charset="0"/>
              <a:cs typeface="Arial" panose="020B0604020202020204" pitchFamily="34" charset="0"/>
            </a:endParaRPr>
          </a:p>
        </p:txBody>
      </p:sp>
      <p:pic>
        <p:nvPicPr>
          <p:cNvPr id="7" name="Graphique 6" descr="Avertissement avec un remplissage uni">
            <a:extLst>
              <a:ext uri="{FF2B5EF4-FFF2-40B4-BE49-F238E27FC236}">
                <a16:creationId xmlns:a16="http://schemas.microsoft.com/office/drawing/2014/main" id="{A04D7849-B32D-3D66-1A0E-02305474E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652" y="4540581"/>
            <a:ext cx="914400" cy="914400"/>
          </a:xfrm>
          <a:prstGeom prst="rect">
            <a:avLst/>
          </a:prstGeom>
        </p:spPr>
      </p:pic>
    </p:spTree>
    <p:extLst>
      <p:ext uri="{BB962C8B-B14F-4D97-AF65-F5344CB8AC3E}">
        <p14:creationId xmlns:p14="http://schemas.microsoft.com/office/powerpoint/2010/main" val="8766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15</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a:t>Le </a:t>
            </a:r>
            <a:r>
              <a:rPr lang="de-CH" sz="2400" dirty="0" err="1"/>
              <a:t>dépôt</a:t>
            </a:r>
            <a:r>
              <a:rPr lang="de-CH" sz="2400" dirty="0"/>
              <a:t> par le </a:t>
            </a:r>
            <a:r>
              <a:rPr lang="de-CH" sz="2400" dirty="0" err="1"/>
              <a:t>biais</a:t>
            </a:r>
            <a:r>
              <a:rPr lang="de-CH" sz="2400" dirty="0"/>
              <a:t> des deux </a:t>
            </a:r>
            <a:r>
              <a:rPr lang="de-CH" sz="2400" dirty="0" err="1"/>
              <a:t>plateformes</a:t>
            </a:r>
            <a:r>
              <a:rPr lang="de-CH" sz="2400" dirty="0"/>
              <a:t> (</a:t>
            </a:r>
            <a:r>
              <a:rPr lang="de-CH" sz="2400" dirty="0" err="1"/>
              <a:t>IncaMail</a:t>
            </a:r>
            <a:r>
              <a:rPr lang="de-CH" sz="2400" dirty="0"/>
              <a:t>/</a:t>
            </a:r>
            <a:r>
              <a:rPr lang="de-CH" sz="2400" dirty="0" err="1"/>
              <a:t>PrivaSphere</a:t>
            </a:r>
            <a:r>
              <a:rPr lang="de-CH" sz="2400" dirty="0"/>
              <a:t>) </a:t>
            </a:r>
            <a:r>
              <a:rPr lang="de-CH" sz="2400" dirty="0" err="1"/>
              <a:t>fonctionne</a:t>
            </a:r>
            <a:endParaRPr lang="de-CH" sz="2400" dirty="0"/>
          </a:p>
          <a:p>
            <a:r>
              <a:rPr lang="de-CH" sz="2400" dirty="0" err="1"/>
              <a:t>Les</a:t>
            </a:r>
            <a:r>
              <a:rPr lang="de-CH" sz="2400" dirty="0"/>
              <a:t> </a:t>
            </a:r>
            <a:r>
              <a:rPr lang="de-CH" sz="2400" dirty="0" err="1"/>
              <a:t>autorités</a:t>
            </a:r>
            <a:r>
              <a:rPr lang="de-CH" sz="2400" dirty="0"/>
              <a:t> </a:t>
            </a:r>
            <a:r>
              <a:rPr lang="de-CH" sz="2400" dirty="0" err="1"/>
              <a:t>sont</a:t>
            </a:r>
            <a:r>
              <a:rPr lang="de-CH" sz="2400" dirty="0"/>
              <a:t> </a:t>
            </a:r>
            <a:r>
              <a:rPr lang="de-CH" sz="2400" dirty="0" err="1"/>
              <a:t>parfois</a:t>
            </a:r>
            <a:r>
              <a:rPr lang="de-CH" sz="2400" dirty="0"/>
              <a:t> </a:t>
            </a:r>
            <a:r>
              <a:rPr lang="de-CH" sz="2400" dirty="0" err="1"/>
              <a:t>encore</a:t>
            </a:r>
            <a:r>
              <a:rPr lang="de-CH" sz="2400" dirty="0"/>
              <a:t> </a:t>
            </a:r>
            <a:r>
              <a:rPr lang="de-CH" sz="2400" dirty="0" err="1"/>
              <a:t>un</a:t>
            </a:r>
            <a:r>
              <a:rPr lang="de-CH" sz="2400" dirty="0"/>
              <a:t> </a:t>
            </a:r>
            <a:r>
              <a:rPr lang="de-CH" sz="2400" dirty="0" err="1"/>
              <a:t>peu</a:t>
            </a:r>
            <a:r>
              <a:rPr lang="de-CH" sz="2400" dirty="0"/>
              <a:t> </a:t>
            </a:r>
            <a:r>
              <a:rPr lang="de-CH" sz="2400" dirty="0" err="1"/>
              <a:t>dépassées</a:t>
            </a:r>
            <a:endParaRPr lang="de-CH" sz="2400" dirty="0"/>
          </a:p>
          <a:p>
            <a:r>
              <a:rPr lang="fr-FR" sz="2400" dirty="0"/>
              <a:t>Les autorités utilisent les deux plateformes - mais elles sont interopérables</a:t>
            </a:r>
            <a:endParaRPr lang="de-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Expériences</a:t>
            </a:r>
            <a:endParaRPr lang="de-CH" sz="2600" b="1"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646" t="2463" r="1559" b="10034"/>
          <a:stretch/>
        </p:blipFill>
        <p:spPr>
          <a:xfrm>
            <a:off x="428366" y="3459273"/>
            <a:ext cx="5839430" cy="2567070"/>
          </a:xfrm>
          <a:prstGeom prst="rect">
            <a:avLst/>
          </a:prstGeom>
        </p:spPr>
      </p:pic>
    </p:spTree>
    <p:extLst>
      <p:ext uri="{BB962C8B-B14F-4D97-AF65-F5344CB8AC3E}">
        <p14:creationId xmlns:p14="http://schemas.microsoft.com/office/powerpoint/2010/main" val="155290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16</a:t>
            </a:fld>
            <a:endParaRPr lang="de-CH"/>
          </a:p>
        </p:txBody>
      </p:sp>
      <p:sp>
        <p:nvSpPr>
          <p:cNvPr id="5" name="Textplatzhalter 4"/>
          <p:cNvSpPr>
            <a:spLocks noGrp="1"/>
          </p:cNvSpPr>
          <p:nvPr>
            <p:ph type="body" sz="quarter" idx="13"/>
          </p:nvPr>
        </p:nvSpPr>
        <p:spPr>
          <a:xfrm>
            <a:off x="428367" y="2066796"/>
            <a:ext cx="11360407" cy="3796676"/>
          </a:xfrm>
        </p:spPr>
        <p:txBody>
          <a:bodyPr>
            <a:normAutofit/>
          </a:bodyPr>
          <a:lstStyle/>
          <a:p>
            <a:r>
              <a:rPr lang="fr-FR" sz="2400" dirty="0"/>
              <a:t>Toutes les autorités ne respectent pas les dispositions légales (parfois solutions locales ou pas de possibilité d'</a:t>
            </a:r>
            <a:r>
              <a:rPr lang="fr-FR" sz="2400" dirty="0" err="1"/>
              <a:t>eGov</a:t>
            </a:r>
            <a:r>
              <a:rPr lang="fr-FR" sz="2400" dirty="0"/>
              <a:t> du tout).</a:t>
            </a:r>
          </a:p>
          <a:p>
            <a:r>
              <a:rPr lang="de-CH" sz="2400" dirty="0" err="1"/>
              <a:t>Les</a:t>
            </a:r>
            <a:r>
              <a:rPr lang="de-CH" sz="2400" dirty="0"/>
              <a:t> </a:t>
            </a:r>
            <a:r>
              <a:rPr lang="de-CH" sz="2400" dirty="0" err="1"/>
              <a:t>difficultés</a:t>
            </a:r>
            <a:r>
              <a:rPr lang="de-CH" sz="2400" dirty="0"/>
              <a:t> </a:t>
            </a:r>
            <a:r>
              <a:rPr lang="de-CH" sz="2400" dirty="0" err="1"/>
              <a:t>techniques</a:t>
            </a:r>
            <a:r>
              <a:rPr lang="de-CH" sz="2400" dirty="0"/>
              <a:t> </a:t>
            </a:r>
            <a:r>
              <a:rPr lang="de-CH" sz="2400" dirty="0" err="1"/>
              <a:t>sont</a:t>
            </a:r>
            <a:r>
              <a:rPr lang="de-CH" sz="2400" dirty="0"/>
              <a:t> rares</a:t>
            </a:r>
          </a:p>
          <a:p>
            <a:r>
              <a:rPr lang="de-CH" sz="2400" dirty="0" err="1"/>
              <a:t>Défis</a:t>
            </a:r>
            <a:endParaRPr lang="de-CH" sz="2400" dirty="0"/>
          </a:p>
          <a:p>
            <a:pPr lvl="1"/>
            <a:r>
              <a:rPr lang="de-CH" sz="2000" dirty="0"/>
              <a:t>Taille des </a:t>
            </a:r>
            <a:r>
              <a:rPr lang="de-CH" sz="2000" dirty="0" err="1"/>
              <a:t>fichiers</a:t>
            </a:r>
            <a:r>
              <a:rPr lang="de-CH" sz="2000" dirty="0"/>
              <a:t> (</a:t>
            </a:r>
            <a:r>
              <a:rPr lang="de-CH" sz="2000" dirty="0" err="1"/>
              <a:t>limitations</a:t>
            </a:r>
            <a:r>
              <a:rPr lang="de-CH" sz="2000" dirty="0"/>
              <a:t> </a:t>
            </a:r>
            <a:r>
              <a:rPr lang="de-CH" sz="2000" dirty="0" err="1"/>
              <a:t>selon</a:t>
            </a:r>
            <a:r>
              <a:rPr lang="de-CH" sz="2000" dirty="0"/>
              <a:t> </a:t>
            </a:r>
            <a:r>
              <a:rPr lang="de-CH" sz="2000" dirty="0" err="1"/>
              <a:t>l’autorité</a:t>
            </a:r>
            <a:r>
              <a:rPr lang="de-CH" sz="2000" dirty="0"/>
              <a:t>)</a:t>
            </a:r>
          </a:p>
          <a:p>
            <a:pPr lvl="2"/>
            <a:r>
              <a:rPr lang="de-CH" sz="1600" dirty="0" err="1"/>
              <a:t>Possibilité</a:t>
            </a:r>
            <a:r>
              <a:rPr lang="de-CH" sz="1600" dirty="0"/>
              <a:t> de </a:t>
            </a:r>
            <a:r>
              <a:rPr lang="de-CH" sz="1600" dirty="0" err="1"/>
              <a:t>scinder</a:t>
            </a:r>
            <a:r>
              <a:rPr lang="de-CH" sz="1600" dirty="0"/>
              <a:t> </a:t>
            </a:r>
            <a:r>
              <a:rPr lang="de-CH" sz="1600" dirty="0" err="1"/>
              <a:t>les</a:t>
            </a:r>
            <a:r>
              <a:rPr lang="de-CH" sz="1600" dirty="0"/>
              <a:t> </a:t>
            </a:r>
            <a:r>
              <a:rPr lang="de-CH" sz="1600" dirty="0" err="1"/>
              <a:t>envois</a:t>
            </a:r>
            <a:r>
              <a:rPr lang="de-CH" sz="1600" dirty="0"/>
              <a:t> </a:t>
            </a:r>
            <a:r>
              <a:rPr lang="de-CH" sz="1600" u="sng" dirty="0" err="1"/>
              <a:t>mais</a:t>
            </a:r>
            <a:r>
              <a:rPr lang="de-CH" sz="1600" dirty="0"/>
              <a:t> </a:t>
            </a:r>
            <a:r>
              <a:rPr lang="de-CH" sz="1600" dirty="0" err="1"/>
              <a:t>attention</a:t>
            </a:r>
            <a:r>
              <a:rPr lang="de-CH" sz="1600" dirty="0"/>
              <a:t>, </a:t>
            </a:r>
            <a:r>
              <a:rPr lang="de-CH" sz="1600" dirty="0" err="1"/>
              <a:t>chaque</a:t>
            </a:r>
            <a:r>
              <a:rPr lang="de-CH" sz="1600" dirty="0"/>
              <a:t> </a:t>
            </a:r>
            <a:r>
              <a:rPr lang="de-CH" sz="1600" dirty="0" err="1"/>
              <a:t>envoi</a:t>
            </a:r>
            <a:r>
              <a:rPr lang="de-CH" sz="1600" dirty="0"/>
              <a:t> </a:t>
            </a:r>
            <a:r>
              <a:rPr lang="de-CH" sz="1600" dirty="0" err="1"/>
              <a:t>doit</a:t>
            </a:r>
            <a:r>
              <a:rPr lang="de-CH" sz="1600" dirty="0"/>
              <a:t> </a:t>
            </a:r>
            <a:r>
              <a:rPr lang="de-CH" sz="1600" dirty="0" err="1"/>
              <a:t>contenir</a:t>
            </a:r>
            <a:r>
              <a:rPr lang="de-CH" sz="1600" dirty="0"/>
              <a:t> au </a:t>
            </a:r>
            <a:r>
              <a:rPr lang="de-CH" sz="1600" dirty="0" err="1"/>
              <a:t>moins</a:t>
            </a:r>
            <a:r>
              <a:rPr lang="de-CH" sz="1600" dirty="0"/>
              <a:t> </a:t>
            </a:r>
            <a:r>
              <a:rPr lang="de-CH" sz="1600" dirty="0" err="1"/>
              <a:t>un</a:t>
            </a:r>
            <a:r>
              <a:rPr lang="de-CH" sz="1600" dirty="0"/>
              <a:t> </a:t>
            </a:r>
            <a:r>
              <a:rPr lang="de-CH" sz="1600" dirty="0" err="1"/>
              <a:t>document</a:t>
            </a:r>
            <a:r>
              <a:rPr lang="de-CH" sz="1600" dirty="0"/>
              <a:t> </a:t>
            </a:r>
            <a:r>
              <a:rPr lang="de-CH" sz="1600" dirty="0" err="1"/>
              <a:t>avec</a:t>
            </a:r>
            <a:r>
              <a:rPr lang="de-CH" sz="1600" dirty="0"/>
              <a:t> </a:t>
            </a:r>
            <a:r>
              <a:rPr lang="de-CH" sz="1600" dirty="0" err="1"/>
              <a:t>signature</a:t>
            </a:r>
            <a:r>
              <a:rPr lang="de-CH" sz="1600" dirty="0"/>
              <a:t> </a:t>
            </a:r>
            <a:r>
              <a:rPr lang="de-CH" sz="1600" dirty="0" err="1"/>
              <a:t>qualifiée</a:t>
            </a:r>
            <a:endParaRPr lang="de-CH" sz="1600" dirty="0"/>
          </a:p>
          <a:p>
            <a:pPr lvl="1"/>
            <a:r>
              <a:rPr lang="de-CH" sz="2000" dirty="0" err="1"/>
              <a:t>Transmissions</a:t>
            </a:r>
            <a:r>
              <a:rPr lang="de-CH" sz="2000" dirty="0"/>
              <a:t> des </a:t>
            </a:r>
            <a:r>
              <a:rPr lang="de-CH" sz="2000" dirty="0" err="1"/>
              <a:t>fichiers</a:t>
            </a:r>
            <a:r>
              <a:rPr lang="de-CH" sz="2000" dirty="0"/>
              <a:t> non-PDF (Excel, </a:t>
            </a:r>
            <a:r>
              <a:rPr lang="de-CH" sz="2000" dirty="0" err="1"/>
              <a:t>images</a:t>
            </a:r>
            <a:r>
              <a:rPr lang="de-CH" sz="2000" dirty="0"/>
              <a:t>, </a:t>
            </a:r>
            <a:r>
              <a:rPr lang="de-CH" sz="2000" dirty="0" err="1"/>
              <a:t>vidéos</a:t>
            </a:r>
            <a:r>
              <a:rPr lang="de-CH" sz="2000" dirty="0"/>
              <a:t>…)</a:t>
            </a:r>
          </a:p>
          <a:p>
            <a:pPr lvl="1"/>
            <a:r>
              <a:rPr lang="fr-FR" sz="2000" dirty="0"/>
              <a:t>Intégration dans les systèmes de gestion électronique des documents de l’étude (envoi et classement)</a:t>
            </a:r>
          </a:p>
          <a:p>
            <a:pPr lvl="1"/>
            <a:r>
              <a:rPr lang="fr-FR" sz="2000" dirty="0"/>
              <a:t>Chargé de pièces : </a:t>
            </a:r>
            <a:r>
              <a:rPr lang="fr-FR" sz="2000" i="1" dirty="0"/>
              <a:t>1 pièce = 1 fichier </a:t>
            </a:r>
            <a:r>
              <a:rPr lang="fr-FR" sz="2000" i="1" u="sng" dirty="0"/>
              <a:t>ou</a:t>
            </a:r>
            <a:r>
              <a:rPr lang="fr-FR" sz="2000" i="1" dirty="0"/>
              <a:t> chargé complet = 1 fichier ? (cf. art. 4 RCETF)</a:t>
            </a:r>
            <a:endParaRPr lang="fr-FR" sz="2000" dirty="0"/>
          </a:p>
          <a:p>
            <a:pPr lvl="1"/>
            <a:endParaRPr lang="de-CH" sz="20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Expériences</a:t>
            </a:r>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2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17</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Toutes</a:t>
            </a:r>
            <a:r>
              <a:rPr lang="de-CH" sz="2400" dirty="0"/>
              <a:t> </a:t>
            </a:r>
            <a:r>
              <a:rPr lang="de-CH" sz="2400" dirty="0" err="1"/>
              <a:t>les</a:t>
            </a:r>
            <a:r>
              <a:rPr lang="de-CH" sz="2400" dirty="0"/>
              <a:t> </a:t>
            </a:r>
            <a:r>
              <a:rPr lang="de-CH" sz="2400" dirty="0" err="1"/>
              <a:t>lois</a:t>
            </a:r>
            <a:r>
              <a:rPr lang="de-CH" sz="2400" dirty="0"/>
              <a:t> </a:t>
            </a:r>
            <a:r>
              <a:rPr lang="de-CH" sz="2400" dirty="0" err="1"/>
              <a:t>procédurales</a:t>
            </a:r>
            <a:r>
              <a:rPr lang="de-CH" sz="2400" dirty="0"/>
              <a:t> </a:t>
            </a:r>
            <a:r>
              <a:rPr lang="de-CH" sz="2400" dirty="0" err="1"/>
              <a:t>fédérales</a:t>
            </a:r>
            <a:r>
              <a:rPr lang="de-CH" sz="2400" dirty="0"/>
              <a:t> </a:t>
            </a:r>
            <a:r>
              <a:rPr lang="de-CH" sz="2400" dirty="0" err="1"/>
              <a:t>autorisent</a:t>
            </a:r>
            <a:r>
              <a:rPr lang="de-CH" sz="2400" dirty="0"/>
              <a:t> la </a:t>
            </a:r>
            <a:r>
              <a:rPr lang="de-CH" sz="2400" dirty="0" err="1"/>
              <a:t>communication</a:t>
            </a:r>
            <a:r>
              <a:rPr lang="de-CH" sz="2400" dirty="0"/>
              <a:t> par </a:t>
            </a:r>
            <a:r>
              <a:rPr lang="de-CH" sz="2400" dirty="0" err="1"/>
              <a:t>voie</a:t>
            </a:r>
            <a:r>
              <a:rPr lang="de-CH" sz="2400" dirty="0"/>
              <a:t> </a:t>
            </a:r>
            <a:r>
              <a:rPr lang="de-CH" sz="2400" dirty="0" err="1"/>
              <a:t>électronique</a:t>
            </a:r>
            <a:r>
              <a:rPr lang="de-CH" sz="2400" dirty="0"/>
              <a:t> </a:t>
            </a:r>
            <a:r>
              <a:rPr lang="de-CH" sz="2400" dirty="0" err="1"/>
              <a:t>avec</a:t>
            </a:r>
            <a:r>
              <a:rPr lang="de-CH" sz="2400" dirty="0"/>
              <a:t> </a:t>
            </a:r>
            <a:r>
              <a:rPr lang="de-CH" sz="2400" dirty="0" err="1"/>
              <a:t>les</a:t>
            </a:r>
            <a:r>
              <a:rPr lang="de-CH" sz="2400" dirty="0"/>
              <a:t> </a:t>
            </a:r>
            <a:r>
              <a:rPr lang="de-CH" sz="2400" dirty="0" err="1"/>
              <a:t>Tribunaux</a:t>
            </a:r>
            <a:endParaRPr lang="de-CH" sz="2400" dirty="0"/>
          </a:p>
          <a:p>
            <a:r>
              <a:rPr lang="de-CH" sz="2400" dirty="0" err="1"/>
              <a:t>Condition</a:t>
            </a:r>
            <a:r>
              <a:rPr lang="de-CH" sz="2400" dirty="0"/>
              <a:t> : </a:t>
            </a:r>
            <a:r>
              <a:rPr lang="de-CH" sz="2400" dirty="0" err="1"/>
              <a:t>signature</a:t>
            </a:r>
            <a:r>
              <a:rPr lang="de-CH" sz="2400" dirty="0"/>
              <a:t> </a:t>
            </a:r>
            <a:r>
              <a:rPr lang="de-CH" sz="2400" dirty="0" err="1"/>
              <a:t>électronique</a:t>
            </a:r>
            <a:r>
              <a:rPr lang="de-CH" sz="2400" dirty="0"/>
              <a:t> </a:t>
            </a:r>
            <a:r>
              <a:rPr lang="de-CH" sz="2400" dirty="0" err="1"/>
              <a:t>qualifiée</a:t>
            </a:r>
            <a:r>
              <a:rPr lang="de-CH" sz="2400" dirty="0"/>
              <a:t> + </a:t>
            </a:r>
            <a:r>
              <a:rPr lang="de-CH" sz="2400" dirty="0" err="1"/>
              <a:t>transmission</a:t>
            </a:r>
            <a:r>
              <a:rPr lang="de-CH" sz="2400" dirty="0"/>
              <a:t> par </a:t>
            </a:r>
            <a:r>
              <a:rPr lang="de-CH" sz="2400" dirty="0" err="1"/>
              <a:t>une</a:t>
            </a:r>
            <a:r>
              <a:rPr lang="de-CH" sz="2400" dirty="0"/>
              <a:t> </a:t>
            </a:r>
            <a:r>
              <a:rPr lang="de-CH" sz="2400" dirty="0" err="1"/>
              <a:t>plateforme</a:t>
            </a:r>
            <a:r>
              <a:rPr lang="de-CH" sz="2400" dirty="0"/>
              <a:t> </a:t>
            </a:r>
            <a:r>
              <a:rPr lang="de-CH" sz="2400" dirty="0" err="1"/>
              <a:t>reconnue</a:t>
            </a:r>
            <a:r>
              <a:rPr lang="de-CH" sz="2400" dirty="0"/>
              <a:t> de </a:t>
            </a:r>
            <a:r>
              <a:rPr lang="de-CH" sz="2400" dirty="0" err="1"/>
              <a:t>messagerie</a:t>
            </a:r>
            <a:r>
              <a:rPr lang="de-CH" sz="2400" dirty="0"/>
              <a:t> </a:t>
            </a:r>
            <a:r>
              <a:rPr lang="de-CH" sz="2400" dirty="0" err="1"/>
              <a:t>sécurisée</a:t>
            </a:r>
            <a:r>
              <a:rPr lang="de-CH" sz="2400" dirty="0"/>
              <a:t> (</a:t>
            </a:r>
            <a:r>
              <a:rPr lang="de-CH" sz="2400" dirty="0" err="1"/>
              <a:t>PrivaSphere</a:t>
            </a:r>
            <a:r>
              <a:rPr lang="de-CH" sz="2400" dirty="0"/>
              <a:t> </a:t>
            </a:r>
            <a:r>
              <a:rPr lang="de-CH" sz="2400" dirty="0" err="1"/>
              <a:t>ou</a:t>
            </a:r>
            <a:r>
              <a:rPr lang="de-CH" sz="2400" dirty="0"/>
              <a:t> </a:t>
            </a:r>
            <a:r>
              <a:rPr lang="de-CH" sz="2400" dirty="0" err="1"/>
              <a:t>IncaMail</a:t>
            </a:r>
            <a:r>
              <a:rPr lang="de-CH" sz="2400" dirty="0"/>
              <a:t>)</a:t>
            </a:r>
          </a:p>
          <a:p>
            <a:r>
              <a:rPr lang="de-CH" sz="2400" dirty="0"/>
              <a:t>La </a:t>
            </a:r>
            <a:r>
              <a:rPr lang="de-CH" sz="2400" dirty="0" err="1"/>
              <a:t>preuve</a:t>
            </a:r>
            <a:r>
              <a:rPr lang="de-CH" sz="2400" dirty="0"/>
              <a:t> du </a:t>
            </a:r>
            <a:r>
              <a:rPr lang="de-CH" sz="2400" dirty="0" err="1"/>
              <a:t>respect</a:t>
            </a:r>
            <a:r>
              <a:rPr lang="de-CH" sz="2400" dirty="0"/>
              <a:t> du </a:t>
            </a:r>
            <a:r>
              <a:rPr lang="de-CH" sz="2400" dirty="0" err="1"/>
              <a:t>délai</a:t>
            </a:r>
            <a:r>
              <a:rPr lang="de-CH" sz="2400" dirty="0"/>
              <a:t> se fait par le </a:t>
            </a:r>
            <a:r>
              <a:rPr lang="de-CH" sz="2400" dirty="0" err="1"/>
              <a:t>biais</a:t>
            </a:r>
            <a:r>
              <a:rPr lang="de-CH" sz="2400" dirty="0"/>
              <a:t> de la </a:t>
            </a:r>
            <a:r>
              <a:rPr lang="de-CH" sz="2400" u="sng" dirty="0" err="1"/>
              <a:t>quittance</a:t>
            </a:r>
            <a:r>
              <a:rPr lang="de-CH" sz="2400" u="sng" dirty="0"/>
              <a:t> de </a:t>
            </a:r>
            <a:r>
              <a:rPr lang="de-CH" sz="2400" u="sng" dirty="0" err="1"/>
              <a:t>réception</a:t>
            </a:r>
            <a:endParaRPr lang="de-CH" sz="2400" dirty="0"/>
          </a:p>
          <a:p>
            <a:r>
              <a:rPr lang="de-CH" sz="2400" dirty="0" err="1"/>
              <a:t>Un</a:t>
            </a:r>
            <a:r>
              <a:rPr lang="de-CH" sz="2400" dirty="0"/>
              <a:t> </a:t>
            </a:r>
            <a:r>
              <a:rPr lang="de-CH" sz="2400" dirty="0" err="1"/>
              <a:t>dépôt</a:t>
            </a:r>
            <a:r>
              <a:rPr lang="de-CH" sz="2400" dirty="0"/>
              <a:t> </a:t>
            </a:r>
            <a:r>
              <a:rPr lang="de-CH" sz="2400" dirty="0" err="1"/>
              <a:t>ultérieur</a:t>
            </a:r>
            <a:r>
              <a:rPr lang="de-CH" sz="2400" dirty="0"/>
              <a:t> du </a:t>
            </a:r>
            <a:r>
              <a:rPr lang="de-CH" sz="2400" dirty="0" err="1"/>
              <a:t>mémoire</a:t>
            </a:r>
            <a:r>
              <a:rPr lang="de-CH" sz="2400" dirty="0"/>
              <a:t> en </a:t>
            </a:r>
            <a:r>
              <a:rPr lang="de-CH" sz="2400" dirty="0" err="1"/>
              <a:t>format</a:t>
            </a:r>
            <a:r>
              <a:rPr lang="de-CH" sz="2400" dirty="0"/>
              <a:t> </a:t>
            </a:r>
            <a:r>
              <a:rPr lang="de-CH" sz="2400" dirty="0" err="1"/>
              <a:t>papier</a:t>
            </a:r>
            <a:r>
              <a:rPr lang="de-CH" sz="2400" dirty="0"/>
              <a:t> </a:t>
            </a:r>
            <a:r>
              <a:rPr lang="de-CH" sz="2400" dirty="0" err="1"/>
              <a:t>n’est</a:t>
            </a:r>
            <a:r>
              <a:rPr lang="de-CH" sz="2400" dirty="0"/>
              <a:t> </a:t>
            </a:r>
            <a:r>
              <a:rPr lang="de-CH" sz="2400" dirty="0" err="1"/>
              <a:t>pas</a:t>
            </a:r>
            <a:r>
              <a:rPr lang="de-CH" sz="2400" dirty="0"/>
              <a:t> </a:t>
            </a:r>
            <a:r>
              <a:rPr lang="de-CH" sz="2400" dirty="0" err="1"/>
              <a:t>nécessaire</a:t>
            </a:r>
            <a:endParaRPr lang="de-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a:latin typeface="Arial" panose="020B0604020202020204" pitchFamily="34" charset="0"/>
                <a:cs typeface="Arial" panose="020B0604020202020204" pitchFamily="34" charset="0"/>
              </a:rPr>
              <a:t>Résumé</a:t>
            </a:r>
          </a:p>
        </p:txBody>
      </p:sp>
    </p:spTree>
    <p:extLst>
      <p:ext uri="{BB962C8B-B14F-4D97-AF65-F5344CB8AC3E}">
        <p14:creationId xmlns:p14="http://schemas.microsoft.com/office/powerpoint/2010/main" val="23539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de-CH" dirty="0"/>
              <a:t>Justitia 4.0</a:t>
            </a:r>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p:txBody>
          <a:bodyPr/>
          <a:lstStyle/>
          <a:p>
            <a:r>
              <a:rPr lang="de-CH" dirty="0"/>
              <a:t>M. Jacques Bühler/M. Jérôme Barraud – Me Alain Alberini</a:t>
            </a:r>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18</a:t>
            </a:fld>
            <a:endParaRPr lang="de-CH"/>
          </a:p>
        </p:txBody>
      </p:sp>
      <p:sp>
        <p:nvSpPr>
          <p:cNvPr id="7" name="ZoneTexte 6">
            <a:extLst>
              <a:ext uri="{FF2B5EF4-FFF2-40B4-BE49-F238E27FC236}">
                <a16:creationId xmlns:a16="http://schemas.microsoft.com/office/drawing/2014/main" id="{22FA0D10-6BAD-F17D-61F2-5A7ECDF1B6E4}"/>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485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platzhalter 4"/>
          <p:cNvSpPr>
            <a:spLocks noGrp="1"/>
          </p:cNvSpPr>
          <p:nvPr>
            <p:ph type="body" sz="quarter" idx="13"/>
          </p:nvPr>
        </p:nvSpPr>
        <p:spPr>
          <a:xfrm>
            <a:off x="428367" y="2066796"/>
            <a:ext cx="11360407" cy="3848229"/>
          </a:xfrm>
        </p:spPr>
        <p:txBody>
          <a:bodyPr>
            <a:normAutofit fontScale="70000" lnSpcReduction="20000"/>
          </a:bodyPr>
          <a:lstStyle/>
          <a:p>
            <a:pPr>
              <a:spcAft>
                <a:spcPts val="1200"/>
              </a:spcAft>
            </a:pPr>
            <a:r>
              <a:rPr lang="fr-FR" sz="2000" dirty="0"/>
              <a:t>Stratégie de transition numérique :</a:t>
            </a:r>
          </a:p>
          <a:p>
            <a:pPr lvl="1">
              <a:spcAft>
                <a:spcPts val="1200"/>
              </a:spcAft>
            </a:pPr>
            <a:r>
              <a:rPr lang="fr-FR" sz="2000" dirty="0"/>
              <a:t>58% n’en ont pas déployé (100% des études de grande taille)</a:t>
            </a:r>
          </a:p>
          <a:p>
            <a:pPr lvl="1">
              <a:spcAft>
                <a:spcPts val="1200"/>
              </a:spcAft>
            </a:pPr>
            <a:r>
              <a:rPr lang="fr-FR" sz="2000" dirty="0"/>
              <a:t>36% l’on déjà mise en place</a:t>
            </a:r>
          </a:p>
          <a:p>
            <a:pPr lvl="1">
              <a:spcAft>
                <a:spcPts val="1200"/>
              </a:spcAft>
            </a:pPr>
            <a:r>
              <a:rPr lang="fr-FR" sz="2000" dirty="0"/>
              <a:t>6%: pas de réponse claire</a:t>
            </a:r>
          </a:p>
          <a:p>
            <a:pPr>
              <a:spcAft>
                <a:spcPts val="1200"/>
              </a:spcAft>
            </a:pPr>
            <a:r>
              <a:rPr lang="fr-FR" sz="2000" dirty="0"/>
              <a:t>Archivage des dossiers:</a:t>
            </a:r>
          </a:p>
          <a:p>
            <a:pPr lvl="1">
              <a:spcAft>
                <a:spcPts val="1200"/>
              </a:spcAft>
            </a:pPr>
            <a:r>
              <a:rPr lang="fr-FR" sz="2000" dirty="0"/>
              <a:t>63% hybride (format numérique ou format papier)</a:t>
            </a:r>
          </a:p>
          <a:p>
            <a:pPr lvl="1">
              <a:spcAft>
                <a:spcPts val="1200"/>
              </a:spcAft>
            </a:pPr>
            <a:r>
              <a:rPr lang="fr-FR" sz="2000" dirty="0"/>
              <a:t>30% exclusivement numérique</a:t>
            </a:r>
          </a:p>
          <a:p>
            <a:pPr lvl="1">
              <a:spcAft>
                <a:spcPts val="1200"/>
              </a:spcAft>
            </a:pPr>
            <a:r>
              <a:rPr lang="fr-FR" sz="2000" dirty="0"/>
              <a:t>6% exclusivement papier</a:t>
            </a:r>
          </a:p>
          <a:p>
            <a:pPr marL="0" lvl="1" indent="0">
              <a:spcAft>
                <a:spcPts val="1200"/>
              </a:spcAft>
              <a:buNone/>
            </a:pPr>
            <a:r>
              <a:rPr lang="fr-FR" sz="2000" dirty="0"/>
              <a:t>A noter également :</a:t>
            </a:r>
          </a:p>
          <a:p>
            <a:pPr>
              <a:spcAft>
                <a:spcPts val="1200"/>
              </a:spcAft>
            </a:pPr>
            <a:r>
              <a:rPr lang="fr-FR" sz="2000" dirty="0"/>
              <a:t>1.5% des requêtes se font par voie numérique</a:t>
            </a:r>
          </a:p>
        </p:txBody>
      </p:sp>
      <p:sp>
        <p:nvSpPr>
          <p:cNvPr id="8" name="Textfeld 7"/>
          <p:cNvSpPr txBox="1"/>
          <p:nvPr/>
        </p:nvSpPr>
        <p:spPr>
          <a:xfrm>
            <a:off x="428367" y="1290181"/>
            <a:ext cx="1136040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Situation </a:t>
            </a:r>
            <a:r>
              <a:rPr kumimoji="0" lang="fr-FR" sz="2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actuelle (Revue de l’avocat 6/7/2020)</a:t>
            </a:r>
            <a:r>
              <a:rPr kumimoji="0" lang="de-CH"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9" name="ZoneTexte 8">
            <a:extLst>
              <a:ext uri="{FF2B5EF4-FFF2-40B4-BE49-F238E27FC236}">
                <a16:creationId xmlns:a16="http://schemas.microsoft.com/office/drawing/2014/main" id="{5D661F97-5E0E-82CB-42F5-73F986F19DC8}"/>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10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de-CH" dirty="0" err="1"/>
              <a:t>Salutations</a:t>
            </a:r>
            <a:endParaRPr lang="de-CH" dirty="0"/>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p:txBody>
          <a:bodyPr/>
          <a:lstStyle/>
          <a:p>
            <a:r>
              <a:rPr lang="de-CH" dirty="0"/>
              <a:t>Léonard </a:t>
            </a:r>
            <a:r>
              <a:rPr lang="de-CH" dirty="0" err="1"/>
              <a:t>Maradan</a:t>
            </a:r>
            <a:r>
              <a:rPr lang="de-CH" dirty="0"/>
              <a:t>, </a:t>
            </a:r>
            <a:r>
              <a:rPr lang="de-CH" dirty="0" err="1"/>
              <a:t>Docteur</a:t>
            </a:r>
            <a:r>
              <a:rPr lang="de-CH" dirty="0"/>
              <a:t> en </a:t>
            </a:r>
            <a:r>
              <a:rPr lang="de-CH" dirty="0" err="1"/>
              <a:t>droit</a:t>
            </a:r>
            <a:r>
              <a:rPr lang="de-CH" dirty="0"/>
              <a:t>, FSA</a:t>
            </a:r>
          </a:p>
        </p:txBody>
      </p:sp>
      <p:sp>
        <p:nvSpPr>
          <p:cNvPr id="4" name="Datumsplatzhalter 3">
            <a:extLst>
              <a:ext uri="{FF2B5EF4-FFF2-40B4-BE49-F238E27FC236}">
                <a16:creationId xmlns:a16="http://schemas.microsoft.com/office/drawing/2014/main" id="{08284246-BA68-4B44-9467-CC42B49B9330}"/>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5" name="Fußzeilenplatzhalter 4">
            <a:extLst>
              <a:ext uri="{FF2B5EF4-FFF2-40B4-BE49-F238E27FC236}">
                <a16:creationId xmlns:a16="http://schemas.microsoft.com/office/drawing/2014/main" id="{24823CF9-3A05-4838-9BF0-6173D1F19129}"/>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2</a:t>
            </a:fld>
            <a:endParaRPr lang="de-CH"/>
          </a:p>
        </p:txBody>
      </p:sp>
    </p:spTree>
    <p:extLst>
      <p:ext uri="{BB962C8B-B14F-4D97-AF65-F5344CB8AC3E}">
        <p14:creationId xmlns:p14="http://schemas.microsoft.com/office/powerpoint/2010/main" val="185807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platzhalter 4"/>
          <p:cNvSpPr>
            <a:spLocks noGrp="1"/>
          </p:cNvSpPr>
          <p:nvPr>
            <p:ph type="body" sz="quarter" idx="13"/>
          </p:nvPr>
        </p:nvSpPr>
        <p:spPr/>
        <p:txBody>
          <a:bodyPr/>
          <a:lstStyle/>
          <a:p>
            <a:endParaRPr lang="de-CH" dirty="0"/>
          </a:p>
        </p:txBody>
      </p:sp>
      <p:sp>
        <p:nvSpPr>
          <p:cNvPr id="6" name="Datumsplatzhalter 11">
            <a:extLst>
              <a:ext uri="{FF2B5EF4-FFF2-40B4-BE49-F238E27FC236}">
                <a16:creationId xmlns:a16="http://schemas.microsoft.com/office/drawing/2014/main" id="{BCA79533-DDE2-42A1-A90F-CC6CBB119C56}"/>
              </a:ext>
            </a:extLst>
          </p:cNvPr>
          <p:cNvSpPr txBox="1">
            <a:spLocks/>
          </p:cNvSpPr>
          <p:nvPr/>
        </p:nvSpPr>
        <p:spPr>
          <a:xfrm>
            <a:off x="9745581" y="6310565"/>
            <a:ext cx="153202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solidFill>
                <a:highlight>
                  <a:srgbClr val="FFFF00"/>
                </a:highlight>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p:txBody>
      </p:sp>
      <p:pic>
        <p:nvPicPr>
          <p:cNvPr id="9" name="Grafik 8">
            <a:extLst>
              <a:ext uri="{FF2B5EF4-FFF2-40B4-BE49-F238E27FC236}">
                <a16:creationId xmlns:a16="http://schemas.microsoft.com/office/drawing/2014/main" id="{13CB3592-4812-406B-AABF-141C28F4BFF3}"/>
              </a:ext>
            </a:extLst>
          </p:cNvPr>
          <p:cNvPicPr>
            <a:picLocks noChangeAspect="1"/>
          </p:cNvPicPr>
          <p:nvPr/>
        </p:nvPicPr>
        <p:blipFill rotWithShape="1">
          <a:blip r:embed="rId3">
            <a:extLst>
              <a:ext uri="{28A0092B-C50C-407E-A947-70E740481C1C}">
                <a14:useLocalDpi xmlns:a14="http://schemas.microsoft.com/office/drawing/2010/main" val="0"/>
              </a:ext>
            </a:extLst>
          </a:blip>
          <a:srcRect t="12679" b="13726"/>
          <a:stretch/>
        </p:blipFill>
        <p:spPr>
          <a:xfrm>
            <a:off x="428367" y="977093"/>
            <a:ext cx="9577388" cy="5047130"/>
          </a:xfrm>
          <a:prstGeom prst="rect">
            <a:avLst/>
          </a:prstGeom>
        </p:spPr>
      </p:pic>
      <p:sp>
        <p:nvSpPr>
          <p:cNvPr id="10" name="Textfeld 9">
            <a:extLst>
              <a:ext uri="{FF2B5EF4-FFF2-40B4-BE49-F238E27FC236}">
                <a16:creationId xmlns:a16="http://schemas.microsoft.com/office/drawing/2014/main" id="{F4458B1C-2BB3-4726-AFA0-4C2206C82077}"/>
              </a:ext>
            </a:extLst>
          </p:cNvPr>
          <p:cNvSpPr txBox="1"/>
          <p:nvPr/>
        </p:nvSpPr>
        <p:spPr>
          <a:xfrm>
            <a:off x="361455" y="6007120"/>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Arial" panose="020B0604020202020204" pitchFamily="34" charset="0"/>
                <a:cs typeface="Arial" panose="020B0604020202020204" pitchFamily="34" charset="0"/>
              </a:rPr>
              <a:t>Image </a:t>
            </a: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Justitia 4.0</a:t>
            </a:r>
            <a:endPar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6" name="Picture 8" descr="Weblaw AG - Lawjobs">
            <a:hlinkClick r:id="rId4"/>
            <a:extLst>
              <a:ext uri="{FF2B5EF4-FFF2-40B4-BE49-F238E27FC236}">
                <a16:creationId xmlns:a16="http://schemas.microsoft.com/office/drawing/2014/main" id="{A44BBA69-4861-0306-539D-DD576F06E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732" y="977093"/>
            <a:ext cx="4581365" cy="187184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01F2683-F382-51FE-DC97-E69F0654AA47}"/>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94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
        <p:nvSpPr>
          <p:cNvPr id="5" name="Textplatzhalter 4"/>
          <p:cNvSpPr>
            <a:spLocks noGrp="1"/>
          </p:cNvSpPr>
          <p:nvPr>
            <p:ph type="body" sz="quarter" idx="13"/>
          </p:nvPr>
        </p:nvSpPr>
        <p:spPr>
          <a:xfrm>
            <a:off x="428367" y="2066796"/>
            <a:ext cx="11360407" cy="3386681"/>
          </a:xfrm>
        </p:spPr>
        <p:txBody>
          <a:bodyPr>
            <a:normAutofit/>
          </a:bodyPr>
          <a:lstStyle/>
          <a:p>
            <a:pPr>
              <a:spcAft>
                <a:spcPts val="1200"/>
              </a:spcAft>
            </a:pPr>
            <a:r>
              <a:rPr lang="fr-FR" sz="1600" dirty="0"/>
              <a:t>Plateforme centrale de la justice «</a:t>
            </a:r>
            <a:r>
              <a:rPr lang="fr-FR" sz="1600" dirty="0" err="1"/>
              <a:t>Justitia.Swiss</a:t>
            </a:r>
            <a:r>
              <a:rPr lang="fr-FR" sz="1600" dirty="0"/>
              <a:t>»</a:t>
            </a:r>
          </a:p>
          <a:p>
            <a:pPr lvl="1">
              <a:spcAft>
                <a:spcPts val="1200"/>
              </a:spcAft>
            </a:pPr>
            <a:r>
              <a:rPr lang="fr-FR" sz="1600" dirty="0"/>
              <a:t>Communication électronique dans le domaine judiciaire</a:t>
            </a:r>
          </a:p>
          <a:p>
            <a:pPr lvl="1">
              <a:spcAft>
                <a:spcPts val="1200"/>
              </a:spcAft>
            </a:pPr>
            <a:r>
              <a:rPr lang="fr-FR" sz="1600" dirty="0"/>
              <a:t>Consultation des dossiers en ligne</a:t>
            </a:r>
          </a:p>
          <a:p>
            <a:pPr>
              <a:spcAft>
                <a:spcPts val="1200"/>
              </a:spcAft>
            </a:pPr>
            <a:r>
              <a:rPr lang="fr-FR" sz="1600" dirty="0"/>
              <a:t>Transformation et communication</a:t>
            </a:r>
          </a:p>
          <a:p>
            <a:pPr>
              <a:spcAft>
                <a:spcPts val="1200"/>
              </a:spcAft>
            </a:pPr>
            <a:r>
              <a:rPr lang="fr-FR" sz="1600" dirty="0"/>
              <a:t>Législation : Loi fédérale sur la plateforme de communication électronique dans le domaine judiciaire « LPCJ »</a:t>
            </a:r>
          </a:p>
        </p:txBody>
      </p:sp>
      <p:sp>
        <p:nvSpPr>
          <p:cNvPr id="8" name="Textfeld 7"/>
          <p:cNvSpPr txBox="1"/>
          <p:nvPr/>
        </p:nvSpPr>
        <p:spPr>
          <a:xfrm>
            <a:off x="428367" y="1290181"/>
            <a:ext cx="1136040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600" b="1" dirty="0">
                <a:solidFill>
                  <a:prstClr val="black"/>
                </a:solidFill>
                <a:latin typeface="Arial" panose="020B0604020202020204" pitchFamily="34" charset="0"/>
                <a:cs typeface="Arial" panose="020B0604020202020204" pitchFamily="34" charset="0"/>
              </a:rPr>
              <a:t>Objectif principal : numérisation de la justice en Suisse</a:t>
            </a:r>
            <a:endParaRPr kumimoji="0" lang="fr-FR" sz="2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B3FB93B9-2DD9-C59C-8B1B-155393D7C846}"/>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5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platzhalter 5"/>
          <p:cNvSpPr>
            <a:spLocks noGrp="1"/>
          </p:cNvSpPr>
          <p:nvPr>
            <p:ph type="body" sz="quarter" idx="13"/>
          </p:nvPr>
        </p:nvSpPr>
        <p:spPr/>
        <p:txBody>
          <a:bodyPr/>
          <a:lstStyle/>
          <a:p>
            <a:endParaRPr lang="de-CH" dirty="0"/>
          </a:p>
        </p:txBody>
      </p:sp>
      <p:sp>
        <p:nvSpPr>
          <p:cNvPr id="9" name="Datumsplatzhalter 1"/>
          <p:cNvSpPr txBox="1">
            <a:spLocks/>
          </p:cNvSpPr>
          <p:nvPr/>
        </p:nvSpPr>
        <p:spPr>
          <a:xfrm>
            <a:off x="9745581" y="6310565"/>
            <a:ext cx="1532020" cy="365125"/>
          </a:xfrm>
          <a:prstGeom prst="rect">
            <a:avLst/>
          </a:prstGeom>
        </p:spPr>
        <p:txBody>
          <a:bodyPr vert="horz" lIns="91440" tIns="45720" rIns="91440" bIns="45720" rtlCol="0" anchor="ctr"/>
          <a:lstStyle>
            <a:defPPr>
              <a:defRPr lang="de-DE"/>
            </a:defPPr>
            <a:lvl1pPr marL="0" algn="l" defTabSz="914400" rtl="0" eaLnBrk="1" latinLnBrk="0" hangingPunct="1">
              <a:defRPr lang="de-DE" sz="1200" kern="1200" dirty="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29.04.2022</a:t>
            </a:r>
          </a:p>
        </p:txBody>
      </p:sp>
      <p:sp>
        <p:nvSpPr>
          <p:cNvPr id="10" name="Fußzeilenplatzhalter 2"/>
          <p:cNvSpPr txBox="1">
            <a:spLocks/>
          </p:cNvSpPr>
          <p:nvPr/>
        </p:nvSpPr>
        <p:spPr>
          <a:xfrm>
            <a:off x="296780" y="6307557"/>
            <a:ext cx="9448800" cy="365125"/>
          </a:xfrm>
          <a:prstGeom prst="rect">
            <a:avLst/>
          </a:prstGeom>
        </p:spPr>
        <p:txBody>
          <a:bodyPr vert="horz" lIns="91440" tIns="45720" rIns="91440" bIns="45720" rtlCol="0" anchor="ctr"/>
          <a:lstStyle>
            <a:defPPr>
              <a:defRPr lang="de-DE"/>
            </a:defPPr>
            <a:lvl1pPr marL="0" algn="l" defTabSz="914400" rtl="0" eaLnBrk="1" latinLnBrk="0" hangingPunct="1">
              <a:defRPr lang="de-CH" sz="1200" kern="1200" dirty="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oliennummernplatzhalter 3"/>
          <p:cNvSpPr txBox="1">
            <a:spLocks/>
          </p:cNvSpPr>
          <p:nvPr/>
        </p:nvSpPr>
        <p:spPr>
          <a:xfrm>
            <a:off x="11277602" y="6307557"/>
            <a:ext cx="569495"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Grafik 12" descr="Ein Bild, das drinnen, Personen, Auditorium enthält.&#10;&#10;Automatisch generierte Beschreibung">
            <a:extLst>
              <a:ext uri="{FF2B5EF4-FFF2-40B4-BE49-F238E27FC236}">
                <a16:creationId xmlns:a16="http://schemas.microsoft.com/office/drawing/2014/main" id="{11A7FC07-200A-4CA6-9880-69390FBA2B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5" name="Titel 1">
            <a:extLst>
              <a:ext uri="{FF2B5EF4-FFF2-40B4-BE49-F238E27FC236}">
                <a16:creationId xmlns:a16="http://schemas.microsoft.com/office/drawing/2014/main" id="{81892E0D-5047-4DB2-8F20-3D16F7D70A03}"/>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Light" panose="020F0302020204030204"/>
                <a:ea typeface="+mj-ea"/>
                <a:cs typeface="+mj-cs"/>
              </a:rPr>
              <a:t>Organisation</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8" name="Foliennummernplatzhalter 11">
            <a:extLst>
              <a:ext uri="{FF2B5EF4-FFF2-40B4-BE49-F238E27FC236}">
                <a16:creationId xmlns:a16="http://schemas.microsoft.com/office/drawing/2014/main" id="{050EC708-678A-45B1-A869-C9E212D3F3DD}"/>
              </a:ext>
            </a:extLst>
          </p:cNvPr>
          <p:cNvSpPr txBox="1">
            <a:spLocks/>
          </p:cNvSpPr>
          <p:nvPr/>
        </p:nvSpPr>
        <p:spPr>
          <a:xfrm>
            <a:off x="9103897" y="6312303"/>
            <a:ext cx="2743200" cy="3651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B8B95B37-472F-4C9A-A0A0-70B00F94DFB7}" type="slidenum">
              <a:rPr kumimoji="0" lang="de-CH"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de-CH"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
        <p:nvSpPr>
          <p:cNvPr id="20" name="Datumsplatzhalter 1"/>
          <p:cNvSpPr txBox="1">
            <a:spLocks/>
          </p:cNvSpPr>
          <p:nvPr/>
        </p:nvSpPr>
        <p:spPr>
          <a:xfrm>
            <a:off x="9897981" y="6462965"/>
            <a:ext cx="153202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solidFill>
                <a:highlight>
                  <a:srgbClr val="FFFF00"/>
                </a:highlight>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26" name="Datumsplatzhalter 1"/>
          <p:cNvSpPr txBox="1">
            <a:spLocks/>
          </p:cNvSpPr>
          <p:nvPr/>
        </p:nvSpPr>
        <p:spPr>
          <a:xfrm>
            <a:off x="9745579" y="6313646"/>
            <a:ext cx="1532020" cy="365125"/>
          </a:xfrm>
          <a:prstGeom prst="rect">
            <a:avLst/>
          </a:prstGeom>
        </p:spPr>
        <p:txBody>
          <a:bodyPr vert="horz" lIns="91440" tIns="45720" rIns="91440" bIns="45720" rtlCol="0" anchor="ctr"/>
          <a:lstStyle>
            <a:defPPr>
              <a:defRPr lang="de-DE"/>
            </a:defPPr>
            <a:lvl1pPr marL="0" algn="l" defTabSz="914400" rtl="0" eaLnBrk="1" latinLnBrk="0" hangingPunct="1">
              <a:defRPr lang="de-DE" sz="1200" kern="1200" dirty="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0" name="Picture 6" descr="Weblaw AG - Lawjobs">
            <a:hlinkClick r:id="rId4"/>
            <a:extLst>
              <a:ext uri="{FF2B5EF4-FFF2-40B4-BE49-F238E27FC236}">
                <a16:creationId xmlns:a16="http://schemas.microsoft.com/office/drawing/2014/main" id="{04FEF46A-C14C-4C63-9F00-B6B2E588A0B0}"/>
              </a:ext>
            </a:extLst>
          </p:cNvPr>
          <p:cNvPicPr>
            <a:picLocks noChangeAspect="1" noChangeArrowheads="1"/>
          </p:cNvPicPr>
          <p:nvPr/>
        </p:nvPicPr>
        <p:blipFill>
          <a:blip r:embed="rId5">
            <a:alphaModFix amt="57000"/>
            <a:extLst>
              <a:ext uri="{28A0092B-C50C-407E-A947-70E740481C1C}">
                <a14:useLocalDpi xmlns:a14="http://schemas.microsoft.com/office/drawing/2010/main" val="0"/>
              </a:ext>
            </a:extLst>
          </a:blip>
          <a:srcRect/>
          <a:stretch>
            <a:fillRect/>
          </a:stretch>
        </p:blipFill>
        <p:spPr bwMode="auto">
          <a:xfrm>
            <a:off x="403226" y="1525490"/>
            <a:ext cx="4424732" cy="1807847"/>
          </a:xfrm>
          <a:prstGeom prst="rect">
            <a:avLst/>
          </a:prstGeom>
          <a:noFill/>
          <a:ln>
            <a:solidFill>
              <a:schemeClr val="bg1"/>
            </a:solidFill>
          </a:ln>
          <a:effectLst>
            <a:glow>
              <a:schemeClr val="bg1"/>
            </a:glow>
            <a:softEdge rad="127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F8FB8F2-E97A-DEAB-D237-5B6DC5895A60}"/>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245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Espace réservé du texte 9">
            <a:extLst>
              <a:ext uri="{FF2B5EF4-FFF2-40B4-BE49-F238E27FC236}">
                <a16:creationId xmlns:a16="http://schemas.microsoft.com/office/drawing/2014/main" id="{1D20022B-2CDE-7466-FA7C-C0635D8762F4}"/>
              </a:ext>
            </a:extLst>
          </p:cNvPr>
          <p:cNvSpPr>
            <a:spLocks noGrp="1"/>
          </p:cNvSpPr>
          <p:nvPr>
            <p:ph type="body" sz="quarter" idx="13"/>
          </p:nvPr>
        </p:nvSpPr>
        <p:spPr>
          <a:xfrm>
            <a:off x="3572758" y="1847654"/>
            <a:ext cx="4336331" cy="3393649"/>
          </a:xfrm>
        </p:spPr>
        <p:txBody>
          <a:bodyPr/>
          <a:lstStyle/>
          <a:p>
            <a:pPr marL="0" indent="0">
              <a:buNone/>
            </a:pPr>
            <a:endParaRPr lang="fr-CH" dirty="0"/>
          </a:p>
        </p:txBody>
      </p:sp>
      <p:pic>
        <p:nvPicPr>
          <p:cNvPr id="8" name="Image 7">
            <a:extLst>
              <a:ext uri="{FF2B5EF4-FFF2-40B4-BE49-F238E27FC236}">
                <a16:creationId xmlns:a16="http://schemas.microsoft.com/office/drawing/2014/main" id="{75BC3FC0-7DF0-8E18-CEC7-9896DFEC289D}"/>
              </a:ext>
            </a:extLst>
          </p:cNvPr>
          <p:cNvPicPr>
            <a:picLocks noChangeAspect="1"/>
          </p:cNvPicPr>
          <p:nvPr/>
        </p:nvPicPr>
        <p:blipFill>
          <a:blip r:embed="rId3"/>
          <a:stretch>
            <a:fillRect/>
          </a:stretch>
        </p:blipFill>
        <p:spPr>
          <a:xfrm>
            <a:off x="1147670" y="1074997"/>
            <a:ext cx="9896659" cy="4938961"/>
          </a:xfrm>
          <a:prstGeom prst="rect">
            <a:avLst/>
          </a:prstGeom>
        </p:spPr>
      </p:pic>
      <p:sp>
        <p:nvSpPr>
          <p:cNvPr id="5" name="ZoneTexte 4">
            <a:extLst>
              <a:ext uri="{FF2B5EF4-FFF2-40B4-BE49-F238E27FC236}">
                <a16:creationId xmlns:a16="http://schemas.microsoft.com/office/drawing/2014/main" id="{45F44862-CE43-8070-DF20-3047DEDF2CE6}"/>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904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platzhalter 4"/>
          <p:cNvSpPr>
            <a:spLocks noGrp="1"/>
          </p:cNvSpPr>
          <p:nvPr>
            <p:ph type="body" sz="quarter" idx="13"/>
          </p:nvPr>
        </p:nvSpPr>
        <p:spPr/>
        <p:txBody>
          <a:bodyPr/>
          <a:lstStyle/>
          <a:p>
            <a:endParaRPr lang="de-CH" dirty="0"/>
          </a:p>
        </p:txBody>
      </p:sp>
      <p:sp>
        <p:nvSpPr>
          <p:cNvPr id="7" name="Ellipse 6">
            <a:extLst>
              <a:ext uri="{FF2B5EF4-FFF2-40B4-BE49-F238E27FC236}">
                <a16:creationId xmlns:a16="http://schemas.microsoft.com/office/drawing/2014/main" id="{D0530481-A5E6-5B52-C2FC-42EEBA4DA530}"/>
              </a:ext>
            </a:extLst>
          </p:cNvPr>
          <p:cNvSpPr/>
          <p:nvPr/>
        </p:nvSpPr>
        <p:spPr>
          <a:xfrm>
            <a:off x="2058802" y="4672977"/>
            <a:ext cx="2440270" cy="648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B5A87276-FBEF-6221-4074-CDFA977509E1}"/>
              </a:ext>
            </a:extLst>
          </p:cNvPr>
          <p:cNvSpPr/>
          <p:nvPr/>
        </p:nvSpPr>
        <p:spPr>
          <a:xfrm>
            <a:off x="4717855" y="2626327"/>
            <a:ext cx="2670273" cy="648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0BB1132B-E9F6-7BD5-207D-D129C5331988}"/>
              </a:ext>
            </a:extLst>
          </p:cNvPr>
          <p:cNvPicPr>
            <a:picLocks noChangeAspect="1"/>
          </p:cNvPicPr>
          <p:nvPr/>
        </p:nvPicPr>
        <p:blipFill>
          <a:blip r:embed="rId3"/>
          <a:stretch>
            <a:fillRect/>
          </a:stretch>
        </p:blipFill>
        <p:spPr>
          <a:xfrm>
            <a:off x="301769" y="1022049"/>
            <a:ext cx="11613601" cy="5160596"/>
          </a:xfrm>
          <a:prstGeom prst="rect">
            <a:avLst/>
          </a:prstGeom>
        </p:spPr>
      </p:pic>
      <p:sp>
        <p:nvSpPr>
          <p:cNvPr id="14" name="Ellipse 13">
            <a:extLst>
              <a:ext uri="{FF2B5EF4-FFF2-40B4-BE49-F238E27FC236}">
                <a16:creationId xmlns:a16="http://schemas.microsoft.com/office/drawing/2014/main" id="{DDC9CE85-E0E4-2E4E-6885-BA2E3221C561}"/>
              </a:ext>
            </a:extLst>
          </p:cNvPr>
          <p:cNvSpPr/>
          <p:nvPr/>
        </p:nvSpPr>
        <p:spPr>
          <a:xfrm>
            <a:off x="4649902" y="1735163"/>
            <a:ext cx="2670273" cy="648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C65B7AE5-8DBF-9609-8CC3-4D1157158AF2}"/>
              </a:ext>
            </a:extLst>
          </p:cNvPr>
          <p:cNvSpPr/>
          <p:nvPr/>
        </p:nvSpPr>
        <p:spPr>
          <a:xfrm>
            <a:off x="4717854" y="2511689"/>
            <a:ext cx="2670273" cy="648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89075F1D-7F4B-2757-1E3C-DB91D2C0FA9B}"/>
              </a:ext>
            </a:extLst>
          </p:cNvPr>
          <p:cNvSpPr/>
          <p:nvPr/>
        </p:nvSpPr>
        <p:spPr>
          <a:xfrm>
            <a:off x="1828799" y="4430251"/>
            <a:ext cx="2670273" cy="648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5070D1C1-6EE6-71E0-E8C9-8D2FACDAD72B}"/>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37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fik 5"/>
          <p:cNvPicPr>
            <a:picLocks noChangeAspect="1"/>
          </p:cNvPicPr>
          <p:nvPr/>
        </p:nvPicPr>
        <p:blipFill>
          <a:blip r:embed="rId3"/>
          <a:stretch>
            <a:fillRect/>
          </a:stretch>
        </p:blipFill>
        <p:spPr>
          <a:xfrm>
            <a:off x="428367" y="1943482"/>
            <a:ext cx="8197716" cy="2218557"/>
          </a:xfrm>
          <a:prstGeom prst="rect">
            <a:avLst/>
          </a:prstGeom>
        </p:spPr>
      </p:pic>
      <p:sp>
        <p:nvSpPr>
          <p:cNvPr id="5" name="Textplatzhalter 4"/>
          <p:cNvSpPr>
            <a:spLocks noGrp="1"/>
          </p:cNvSpPr>
          <p:nvPr>
            <p:ph type="body" sz="quarter" idx="13"/>
          </p:nvPr>
        </p:nvSpPr>
        <p:spPr>
          <a:xfrm>
            <a:off x="428367" y="2066796"/>
            <a:ext cx="11360407" cy="3984869"/>
          </a:xfrm>
        </p:spPr>
        <p:txBody>
          <a:bodyPr>
            <a:normAutofit fontScale="92500" lnSpcReduction="10000"/>
          </a:bodyPr>
          <a:lstStyle/>
          <a:p>
            <a:pPr marL="0" indent="0">
              <a:buNone/>
            </a:pPr>
            <a:endParaRPr lang="de-CH" sz="2400" dirty="0"/>
          </a:p>
          <a:p>
            <a:pPr marL="0" indent="0">
              <a:buNone/>
            </a:pPr>
            <a:endParaRPr lang="de-CH" sz="2400" dirty="0"/>
          </a:p>
          <a:p>
            <a:pPr marL="0" indent="0">
              <a:buNone/>
            </a:pPr>
            <a:endParaRPr lang="de-CH" sz="2400" dirty="0"/>
          </a:p>
          <a:p>
            <a:pPr marL="0" indent="0">
              <a:buNone/>
            </a:pPr>
            <a:endParaRPr lang="de-CH" sz="2400" dirty="0"/>
          </a:p>
          <a:p>
            <a:pPr marL="0" indent="0">
              <a:buNone/>
            </a:pPr>
            <a:endParaRPr lang="de-CH" sz="2400" dirty="0"/>
          </a:p>
          <a:p>
            <a:pPr marL="0" indent="0">
              <a:buNone/>
            </a:pPr>
            <a:endParaRPr lang="de-CH" sz="2400" dirty="0"/>
          </a:p>
          <a:p>
            <a:pPr marL="0" indent="0">
              <a:buNone/>
            </a:pPr>
            <a:endParaRPr lang="de-CH" sz="2400" dirty="0"/>
          </a:p>
          <a:p>
            <a:pPr marL="0" indent="0">
              <a:buNone/>
            </a:pPr>
            <a:r>
              <a:rPr lang="de-CH" sz="2600" dirty="0"/>
              <a:t>Environ 150 </a:t>
            </a:r>
            <a:r>
              <a:rPr lang="fr-CH" sz="2600" dirty="0"/>
              <a:t>experts spécialisés:</a:t>
            </a:r>
          </a:p>
          <a:p>
            <a:pPr marL="0" indent="0">
              <a:buNone/>
            </a:pPr>
            <a:r>
              <a:rPr lang="fr-CH" sz="2600" dirty="0"/>
              <a:t>Juges, procureurs, greffiers, collaborateurs de greffes, avocats, collaborateurs informatiques, ...</a:t>
            </a:r>
            <a:endParaRPr lang="fr-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600" b="1" dirty="0">
                <a:solidFill>
                  <a:prstClr val="black"/>
                </a:solidFill>
                <a:latin typeface="Arial" panose="020B0604020202020204" pitchFamily="34" charset="0"/>
                <a:cs typeface="Arial" panose="020B0604020202020204" pitchFamily="34" charset="0"/>
              </a:rPr>
              <a:t>Coordination des groupes d’experts</a:t>
            </a:r>
            <a:endParaRPr kumimoji="0" lang="fr-FR" sz="2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E390ABBA-BE21-2ED1-D84D-3FC993DA8AFF}"/>
              </a:ext>
            </a:extLst>
          </p:cNvPr>
          <p:cNvPicPr>
            <a:picLocks noChangeAspect="1"/>
          </p:cNvPicPr>
          <p:nvPr/>
        </p:nvPicPr>
        <p:blipFill>
          <a:blip r:embed="rId4"/>
          <a:stretch>
            <a:fillRect/>
          </a:stretch>
        </p:blipFill>
        <p:spPr>
          <a:xfrm>
            <a:off x="428367" y="1905938"/>
            <a:ext cx="9134475" cy="2714625"/>
          </a:xfrm>
          <a:prstGeom prst="rect">
            <a:avLst/>
          </a:prstGeom>
        </p:spPr>
      </p:pic>
      <p:sp>
        <p:nvSpPr>
          <p:cNvPr id="7" name="ZoneTexte 6">
            <a:extLst>
              <a:ext uri="{FF2B5EF4-FFF2-40B4-BE49-F238E27FC236}">
                <a16:creationId xmlns:a16="http://schemas.microsoft.com/office/drawing/2014/main" id="{CDAB98D3-16B0-9EDD-6779-2DA7BC1A85F7}"/>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72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a:xfrm>
            <a:off x="477981" y="1122363"/>
            <a:ext cx="4599546" cy="3204134"/>
          </a:xfrm>
        </p:spPr>
        <p:txBody>
          <a:bodyPr vert="horz" lIns="91440" tIns="45720" rIns="91440" bIns="45720" rtlCol="0" anchor="b">
            <a:normAutofit/>
          </a:bodyPr>
          <a:lstStyle/>
          <a:p>
            <a:pPr algn="l" defTabSz="914400"/>
            <a:r>
              <a:rPr lang="fr-FR" sz="4800" b="1" dirty="0"/>
              <a:t>Plan directeur</a:t>
            </a:r>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defTabSz="914400"/>
            <a:endParaRPr lang="en-US" sz="2000" dirty="0">
              <a:latin typeface="+mn-lt"/>
              <a:cs typeface="+mn-cs"/>
            </a:endParaRPr>
          </a:p>
        </p:txBody>
      </p:sp>
      <p:sp>
        <p:nvSpPr>
          <p:cNvPr id="12" name="Foliennummernplatzhalter 11">
            <a:extLst>
              <a:ext uri="{FF2B5EF4-FFF2-40B4-BE49-F238E27FC236}">
                <a16:creationId xmlns:a16="http://schemas.microsoft.com/office/drawing/2014/main" id="{050EC708-678A-45B1-A869-C9E212D3F3DD}"/>
              </a:ext>
            </a:extLst>
          </p:cNvPr>
          <p:cNvSpPr>
            <a:spLocks noGrp="1"/>
          </p:cNvSpPr>
          <p:nvPr>
            <p:ph type="sldNum" sz="quarter" idx="12"/>
          </p:nvPr>
        </p:nvSpPr>
        <p:spPr>
          <a:xfrm>
            <a:off x="8970819"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8B95B37-472F-4C9A-A0A0-70B00F94DFB7}" type="slidenum">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6" descr="Zeit Matrix Netzwerk Digital Technologie I">
            <a:extLst>
              <a:ext uri="{FF2B5EF4-FFF2-40B4-BE49-F238E27FC236}">
                <a16:creationId xmlns:a16="http://schemas.microsoft.com/office/drawing/2014/main" id="{5DF91AF9-FFB7-44E1-BA2A-6D47D7644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942" y="1365430"/>
            <a:ext cx="4599546" cy="465983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8" descr="Weblaw AG - Lawjobs">
            <a:hlinkClick r:id="rId4"/>
            <a:extLst>
              <a:ext uri="{FF2B5EF4-FFF2-40B4-BE49-F238E27FC236}">
                <a16:creationId xmlns:a16="http://schemas.microsoft.com/office/drawing/2014/main" id="{074B12EA-2F38-FE61-0D48-758B0769E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980" y="1122363"/>
            <a:ext cx="4581365" cy="187184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EA9CC6D-2FEC-7250-E587-BAD6B4422274}"/>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81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A0858E-D4D1-4CC3-9E50-413DA582FB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platzhalter 2">
            <a:extLst>
              <a:ext uri="{FF2B5EF4-FFF2-40B4-BE49-F238E27FC236}">
                <a16:creationId xmlns:a16="http://schemas.microsoft.com/office/drawing/2014/main" id="{3A836CCC-FB9F-4419-A006-CC26B884519E}"/>
              </a:ext>
            </a:extLst>
          </p:cNvPr>
          <p:cNvSpPr txBox="1">
            <a:spLocks/>
          </p:cNvSpPr>
          <p:nvPr/>
        </p:nvSpPr>
        <p:spPr>
          <a:xfrm>
            <a:off x="2726633" y="1756606"/>
            <a:ext cx="4358492"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Realisierung/Pilotierung /Fokus Pilotkantone</a:t>
            </a:r>
          </a:p>
        </p:txBody>
      </p:sp>
      <p:sp>
        <p:nvSpPr>
          <p:cNvPr id="18" name="Textplatzhalter 2">
            <a:extLst>
              <a:ext uri="{FF2B5EF4-FFF2-40B4-BE49-F238E27FC236}">
                <a16:creationId xmlns:a16="http://schemas.microsoft.com/office/drawing/2014/main" id="{678EE130-AEA3-4DD5-80D4-A0BC9FA0DC81}"/>
              </a:ext>
            </a:extLst>
          </p:cNvPr>
          <p:cNvSpPr txBox="1">
            <a:spLocks/>
          </p:cNvSpPr>
          <p:nvPr/>
        </p:nvSpPr>
        <p:spPr>
          <a:xfrm>
            <a:off x="7487142" y="1756606"/>
            <a:ext cx="2553560"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Schweizweite Aktivitäten</a:t>
            </a:r>
          </a:p>
        </p:txBody>
      </p:sp>
      <p:sp>
        <p:nvSpPr>
          <p:cNvPr id="19" name="Textplatzhalter 2">
            <a:extLst>
              <a:ext uri="{FF2B5EF4-FFF2-40B4-BE49-F238E27FC236}">
                <a16:creationId xmlns:a16="http://schemas.microsoft.com/office/drawing/2014/main" id="{36C06F8C-BC19-4717-A4D4-CADB5B3370B2}"/>
              </a:ext>
            </a:extLst>
          </p:cNvPr>
          <p:cNvSpPr txBox="1">
            <a:spLocks/>
          </p:cNvSpPr>
          <p:nvPr/>
        </p:nvSpPr>
        <p:spPr>
          <a:xfrm>
            <a:off x="1219702" y="2852965"/>
            <a:ext cx="2732866"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WTO-Beschaffung,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Realisierung &amp; Tests</a:t>
            </a:r>
          </a:p>
        </p:txBody>
      </p:sp>
      <p:sp>
        <p:nvSpPr>
          <p:cNvPr id="21" name="Textplatzhalter 2">
            <a:extLst>
              <a:ext uri="{FF2B5EF4-FFF2-40B4-BE49-F238E27FC236}">
                <a16:creationId xmlns:a16="http://schemas.microsoft.com/office/drawing/2014/main" id="{E9BD6A27-80AE-468E-90AF-927C060CD38C}"/>
              </a:ext>
            </a:extLst>
          </p:cNvPr>
          <p:cNvSpPr txBox="1">
            <a:spLocks/>
          </p:cNvSpPr>
          <p:nvPr/>
        </p:nvSpPr>
        <p:spPr>
          <a:xfrm>
            <a:off x="7421265" y="2852963"/>
            <a:ext cx="2553560"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Vollbetrieb</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(basierend auf BEKJ)</a:t>
            </a:r>
          </a:p>
        </p:txBody>
      </p:sp>
      <p:sp>
        <p:nvSpPr>
          <p:cNvPr id="22" name="Textplatzhalter 2">
            <a:extLst>
              <a:ext uri="{FF2B5EF4-FFF2-40B4-BE49-F238E27FC236}">
                <a16:creationId xmlns:a16="http://schemas.microsoft.com/office/drawing/2014/main" id="{669BFE59-5B19-4DBF-9D43-CBA9C46155E3}"/>
              </a:ext>
            </a:extLst>
          </p:cNvPr>
          <p:cNvSpPr txBox="1">
            <a:spLocks/>
          </p:cNvSpPr>
          <p:nvPr/>
        </p:nvSpPr>
        <p:spPr>
          <a:xfrm>
            <a:off x="1219702" y="3949320"/>
            <a:ext cx="2437898" cy="689901"/>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E-Justice-Gesetz, BEKJ:</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Vernehmlassung, Botschaft</a:t>
            </a:r>
          </a:p>
        </p:txBody>
      </p:sp>
      <p:sp>
        <p:nvSpPr>
          <p:cNvPr id="23" name="Textplatzhalter 2">
            <a:extLst>
              <a:ext uri="{FF2B5EF4-FFF2-40B4-BE49-F238E27FC236}">
                <a16:creationId xmlns:a16="http://schemas.microsoft.com/office/drawing/2014/main" id="{1FF2B0D9-A74C-417C-ABC9-70FC6E2CAA6D}"/>
              </a:ext>
            </a:extLst>
          </p:cNvPr>
          <p:cNvSpPr txBox="1">
            <a:spLocks/>
          </p:cNvSpPr>
          <p:nvPr/>
        </p:nvSpPr>
        <p:spPr>
          <a:xfrm>
            <a:off x="4016518" y="3949319"/>
            <a:ext cx="3003713" cy="689902"/>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Parlamentarischer Prozess /</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Referendumsfrist</a:t>
            </a:r>
          </a:p>
        </p:txBody>
      </p:sp>
      <p:sp>
        <p:nvSpPr>
          <p:cNvPr id="24" name="Textplatzhalter 2">
            <a:extLst>
              <a:ext uri="{FF2B5EF4-FFF2-40B4-BE49-F238E27FC236}">
                <a16:creationId xmlns:a16="http://schemas.microsoft.com/office/drawing/2014/main" id="{A66A1E8E-E4F9-4CDE-847B-7AE833B24B84}"/>
              </a:ext>
            </a:extLst>
          </p:cNvPr>
          <p:cNvSpPr txBox="1">
            <a:spLocks/>
          </p:cNvSpPr>
          <p:nvPr/>
        </p:nvSpPr>
        <p:spPr>
          <a:xfrm>
            <a:off x="7421265" y="3949318"/>
            <a:ext cx="1805326" cy="689901"/>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Inkrafttreten /</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Übergangsperiode</a:t>
            </a:r>
          </a:p>
        </p:txBody>
      </p:sp>
      <p:sp>
        <p:nvSpPr>
          <p:cNvPr id="26" name="Textplatzhalter 2">
            <a:extLst>
              <a:ext uri="{FF2B5EF4-FFF2-40B4-BE49-F238E27FC236}">
                <a16:creationId xmlns:a16="http://schemas.microsoft.com/office/drawing/2014/main" id="{F3C00B38-3A35-4319-BAF5-EA8F067B4B72}"/>
              </a:ext>
            </a:extLst>
          </p:cNvPr>
          <p:cNvSpPr txBox="1">
            <a:spLocks/>
          </p:cNvSpPr>
          <p:nvPr/>
        </p:nvSpPr>
        <p:spPr>
          <a:xfrm>
            <a:off x="1219702" y="4686281"/>
            <a:ext cx="2437898" cy="348198"/>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Grundlagen</a:t>
            </a:r>
          </a:p>
        </p:txBody>
      </p:sp>
      <p:sp>
        <p:nvSpPr>
          <p:cNvPr id="27" name="Textplatzhalter 2">
            <a:extLst>
              <a:ext uri="{FF2B5EF4-FFF2-40B4-BE49-F238E27FC236}">
                <a16:creationId xmlns:a16="http://schemas.microsoft.com/office/drawing/2014/main" id="{2CC66BD1-331A-4E09-B4DA-BB98CF302A7B}"/>
              </a:ext>
            </a:extLst>
          </p:cNvPr>
          <p:cNvSpPr txBox="1">
            <a:spLocks/>
          </p:cNvSpPr>
          <p:nvPr/>
        </p:nvSpPr>
        <p:spPr>
          <a:xfrm>
            <a:off x="4016518" y="4686279"/>
            <a:ext cx="5575833" cy="34819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Revision kantonale Erlasse</a:t>
            </a:r>
          </a:p>
        </p:txBody>
      </p:sp>
      <p:sp>
        <p:nvSpPr>
          <p:cNvPr id="28" name="Textplatzhalter 2">
            <a:extLst>
              <a:ext uri="{FF2B5EF4-FFF2-40B4-BE49-F238E27FC236}">
                <a16:creationId xmlns:a16="http://schemas.microsoft.com/office/drawing/2014/main" id="{D10EBA6D-F6A3-4A61-B2BB-465A983ABE7A}"/>
              </a:ext>
            </a:extLst>
          </p:cNvPr>
          <p:cNvSpPr txBox="1">
            <a:spLocks/>
          </p:cNvSpPr>
          <p:nvPr/>
        </p:nvSpPr>
        <p:spPr>
          <a:xfrm>
            <a:off x="1227983" y="5227126"/>
            <a:ext cx="1729145"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Assessments /</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Studien / Konzepte</a:t>
            </a:r>
          </a:p>
        </p:txBody>
      </p:sp>
      <p:sp>
        <p:nvSpPr>
          <p:cNvPr id="30" name="Textplatzhalter 2">
            <a:extLst>
              <a:ext uri="{FF2B5EF4-FFF2-40B4-BE49-F238E27FC236}">
                <a16:creationId xmlns:a16="http://schemas.microsoft.com/office/drawing/2014/main" id="{AC1AAF84-E459-4BC3-AD8C-C6A43031AAAB}"/>
              </a:ext>
            </a:extLst>
          </p:cNvPr>
          <p:cNvSpPr txBox="1">
            <a:spLocks/>
          </p:cNvSpPr>
          <p:nvPr/>
        </p:nvSpPr>
        <p:spPr>
          <a:xfrm>
            <a:off x="6019306" y="5227124"/>
            <a:ext cx="3053902"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Schrittweise Einführung</a:t>
            </a:r>
          </a:p>
        </p:txBody>
      </p:sp>
      <p:sp>
        <p:nvSpPr>
          <p:cNvPr id="31" name="Inhaltsplatzhalter 2">
            <a:extLst>
              <a:ext uri="{FF2B5EF4-FFF2-40B4-BE49-F238E27FC236}">
                <a16:creationId xmlns:a16="http://schemas.microsoft.com/office/drawing/2014/main" id="{9CBF7605-57A6-45C7-BFD1-D5DA85FB4291}"/>
              </a:ext>
            </a:extLst>
          </p:cNvPr>
          <p:cNvSpPr txBox="1">
            <a:spLocks/>
          </p:cNvSpPr>
          <p:nvPr/>
        </p:nvSpPr>
        <p:spPr>
          <a:xfrm>
            <a:off x="544484" y="999916"/>
            <a:ext cx="11291887" cy="552451"/>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0"/>
              </a:spcAft>
              <a:buClr>
                <a:srgbClr val="000000"/>
              </a:buClr>
              <a:buSzPct val="100000"/>
              <a:buFontTx/>
              <a:buNone/>
              <a:tabLst/>
              <a:defRPr/>
            </a:pPr>
            <a:r>
              <a:rPr lang="de-DE" sz="2400" dirty="0">
                <a:solidFill>
                  <a:prstClr val="black"/>
                </a:solidFill>
                <a:latin typeface="Arial" panose="020B0604020202020204" pitchFamily="34" charset="0"/>
                <a:cs typeface="Arial" panose="020B0604020202020204" pitchFamily="34" charset="0"/>
              </a:rPr>
              <a:t>Plan </a:t>
            </a:r>
            <a:r>
              <a:rPr lang="de-DE" sz="2400" dirty="0" err="1">
                <a:solidFill>
                  <a:prstClr val="black"/>
                </a:solidFill>
                <a:latin typeface="Arial" panose="020B0604020202020204" pitchFamily="34" charset="0"/>
                <a:cs typeface="Arial" panose="020B0604020202020204" pitchFamily="34" charset="0"/>
              </a:rPr>
              <a:t>directeur</a:t>
            </a:r>
            <a:r>
              <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Justitia 4.0</a:t>
            </a:r>
          </a:p>
          <a:p>
            <a:pPr marL="0" marR="0" lvl="1" indent="0" algn="l" defTabSz="914400" rtl="0" eaLnBrk="1" fontAlgn="auto" latinLnBrk="0" hangingPunct="1">
              <a:lnSpc>
                <a:spcPts val="2400"/>
              </a:lnSpc>
              <a:spcBef>
                <a:spcPts val="1500"/>
              </a:spcBef>
              <a:spcAft>
                <a:spcPts val="0"/>
              </a:spcAft>
              <a:buClr>
                <a:srgbClr val="000000"/>
              </a:buClr>
              <a:buSzPct val="100000"/>
              <a:buFontTx/>
              <a:buNone/>
              <a:tabLst/>
              <a:defRPr/>
            </a:pPr>
            <a:endParaRPr kumimoji="0" lang="de-DE"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9" name="Image 8">
            <a:extLst>
              <a:ext uri="{FF2B5EF4-FFF2-40B4-BE49-F238E27FC236}">
                <a16:creationId xmlns:a16="http://schemas.microsoft.com/office/drawing/2014/main" id="{0B14B131-DEC8-D6CB-0212-52F04E9E5E86}"/>
              </a:ext>
            </a:extLst>
          </p:cNvPr>
          <p:cNvPicPr>
            <a:picLocks noChangeAspect="1"/>
          </p:cNvPicPr>
          <p:nvPr/>
        </p:nvPicPr>
        <p:blipFill>
          <a:blip r:embed="rId4"/>
          <a:stretch>
            <a:fillRect/>
          </a:stretch>
        </p:blipFill>
        <p:spPr>
          <a:xfrm>
            <a:off x="355629" y="1315902"/>
            <a:ext cx="10626197" cy="4875039"/>
          </a:xfrm>
          <a:prstGeom prst="rect">
            <a:avLst/>
          </a:prstGeom>
        </p:spPr>
      </p:pic>
      <p:sp>
        <p:nvSpPr>
          <p:cNvPr id="5" name="Rechteck 4">
            <a:extLst>
              <a:ext uri="{FF2B5EF4-FFF2-40B4-BE49-F238E27FC236}">
                <a16:creationId xmlns:a16="http://schemas.microsoft.com/office/drawing/2014/main" id="{E77E9B87-05D0-1D4C-73CD-4EFCB66DD4F1}"/>
              </a:ext>
            </a:extLst>
          </p:cNvPr>
          <p:cNvSpPr/>
          <p:nvPr/>
        </p:nvSpPr>
        <p:spPr>
          <a:xfrm>
            <a:off x="7575755" y="4566481"/>
            <a:ext cx="3536055" cy="101537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3815C9B6-11A1-295D-FF09-CB2468600EA5}"/>
              </a:ext>
            </a:extLst>
          </p:cNvPr>
          <p:cNvSpPr txBox="1"/>
          <p:nvPr/>
        </p:nvSpPr>
        <p:spPr>
          <a:xfrm>
            <a:off x="9849844" y="3804352"/>
            <a:ext cx="10644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8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32" name="Textfeld 31">
            <a:extLst>
              <a:ext uri="{FF2B5EF4-FFF2-40B4-BE49-F238E27FC236}">
                <a16:creationId xmlns:a16="http://schemas.microsoft.com/office/drawing/2014/main" id="{2D39EBC6-9CEF-488B-9D70-ED61CAF4F747}"/>
              </a:ext>
            </a:extLst>
          </p:cNvPr>
          <p:cNvSpPr txBox="1"/>
          <p:nvPr/>
        </p:nvSpPr>
        <p:spPr>
          <a:xfrm>
            <a:off x="7966059" y="5853905"/>
            <a:ext cx="364958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Arial" panose="020B0604020202020204" pitchFamily="34" charset="0"/>
                <a:cs typeface="Arial" panose="020B0604020202020204" pitchFamily="34" charset="0"/>
              </a:rPr>
              <a:t>Source </a:t>
            </a: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Justitia 4.0</a:t>
            </a:r>
            <a:endPar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AB743474-C036-8BD9-FAE6-1A617FF5BF8A}"/>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4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a:xfrm>
            <a:off x="477981" y="1122363"/>
            <a:ext cx="4023360" cy="3204134"/>
          </a:xfrm>
        </p:spPr>
        <p:txBody>
          <a:bodyPr vert="horz" lIns="91440" tIns="45720" rIns="91440" bIns="45720" rtlCol="0" anchor="b">
            <a:normAutofit/>
          </a:bodyPr>
          <a:lstStyle/>
          <a:p>
            <a:pPr algn="l" defTabSz="914400"/>
            <a:r>
              <a:rPr lang="en-US" sz="4800" b="1" dirty="0"/>
              <a:t>Aperçu</a:t>
            </a:r>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defTabSz="914400"/>
            <a:endParaRPr lang="en-US" sz="2000" dirty="0">
              <a:latin typeface="+mn-lt"/>
              <a:cs typeface="+mn-cs"/>
            </a:endParaRPr>
          </a:p>
        </p:txBody>
      </p:sp>
      <p:sp>
        <p:nvSpPr>
          <p:cNvPr id="12" name="Foliennummernplatzhalter 11">
            <a:extLst>
              <a:ext uri="{FF2B5EF4-FFF2-40B4-BE49-F238E27FC236}">
                <a16:creationId xmlns:a16="http://schemas.microsoft.com/office/drawing/2014/main" id="{050EC708-678A-45B1-A869-C9E212D3F3DD}"/>
              </a:ext>
            </a:extLst>
          </p:cNvPr>
          <p:cNvSpPr>
            <a:spLocks noGrp="1"/>
          </p:cNvSpPr>
          <p:nvPr>
            <p:ph type="sldNum" sz="quarter" idx="12"/>
          </p:nvPr>
        </p:nvSpPr>
        <p:spPr>
          <a:xfrm>
            <a:off x="8970819"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8B95B37-472F-4C9A-A0A0-70B00F94DFB7}" type="slidenum">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Grafik 12" descr="Ein Bild, das Text enthält.&#10;&#10;Automatisch generierte Beschreibung">
            <a:extLst>
              <a:ext uri="{FF2B5EF4-FFF2-40B4-BE49-F238E27FC236}">
                <a16:creationId xmlns:a16="http://schemas.microsoft.com/office/drawing/2014/main" id="{D5DC42F8-1FD9-4FAD-870D-8BD2B18068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3" r="3510"/>
          <a:stretch/>
        </p:blipFill>
        <p:spPr>
          <a:xfrm>
            <a:off x="5701553" y="1111700"/>
            <a:ext cx="6329082" cy="5746299"/>
          </a:xfrm>
          <a:prstGeom prst="rect">
            <a:avLst/>
          </a:prstGeom>
          <a:effectLst>
            <a:softEdge rad="317500"/>
          </a:effectLst>
        </p:spPr>
      </p:pic>
      <p:sp>
        <p:nvSpPr>
          <p:cNvPr id="14" name="Rechteck 13">
            <a:extLst>
              <a:ext uri="{FF2B5EF4-FFF2-40B4-BE49-F238E27FC236}">
                <a16:creationId xmlns:a16="http://schemas.microsoft.com/office/drawing/2014/main" id="{87D8BE0C-CB88-4489-90BA-0A70E2B31F82}"/>
              </a:ext>
            </a:extLst>
          </p:cNvPr>
          <p:cNvSpPr/>
          <p:nvPr/>
        </p:nvSpPr>
        <p:spPr>
          <a:xfrm>
            <a:off x="7023820" y="6604084"/>
            <a:ext cx="4390946" cy="5078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https://www.justitia40.ch/wp-content/uploads/2021/11/Justitia4-0-mit-Subtitles.mp4</a:t>
            </a:r>
            <a:endParaRPr kumimoji="0" lang="de-CH"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8" descr="Weblaw AG - Lawjobs">
            <a:hlinkClick r:id="rId5"/>
            <a:extLst>
              <a:ext uri="{FF2B5EF4-FFF2-40B4-BE49-F238E27FC236}">
                <a16:creationId xmlns:a16="http://schemas.microsoft.com/office/drawing/2014/main" id="{32832333-2CE8-2E08-7337-D849A1D70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80" y="1122363"/>
            <a:ext cx="4581365" cy="187184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F501F69-702B-2484-1608-9228BC155D43}"/>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05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5599461-EDBF-4577-B636-A3CF9F0EB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fik 6" descr="Umschlag Silhouette">
            <a:extLst>
              <a:ext uri="{FF2B5EF4-FFF2-40B4-BE49-F238E27FC236}">
                <a16:creationId xmlns:a16="http://schemas.microsoft.com/office/drawing/2014/main" id="{4EAF84BB-8D03-489C-B3C0-75A1AA1F147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3611" y="1790207"/>
            <a:ext cx="914400" cy="914400"/>
          </a:xfrm>
          <a:prstGeom prst="rect">
            <a:avLst/>
          </a:prstGeom>
        </p:spPr>
      </p:pic>
      <p:pic>
        <p:nvPicPr>
          <p:cNvPr id="11" name="Grafik 10" descr="Computer Silhouette">
            <a:extLst>
              <a:ext uri="{FF2B5EF4-FFF2-40B4-BE49-F238E27FC236}">
                <a16:creationId xmlns:a16="http://schemas.microsoft.com/office/drawing/2014/main" id="{6EEE15D1-4B7A-4B3C-A9C0-C453DC2436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1805972"/>
            <a:ext cx="914400" cy="914400"/>
          </a:xfrm>
          <a:prstGeom prst="rect">
            <a:avLst/>
          </a:prstGeom>
        </p:spPr>
      </p:pic>
      <p:pic>
        <p:nvPicPr>
          <p:cNvPr id="15" name="Grafik 14" descr="Unterschrift Silhouette">
            <a:extLst>
              <a:ext uri="{FF2B5EF4-FFF2-40B4-BE49-F238E27FC236}">
                <a16:creationId xmlns:a16="http://schemas.microsoft.com/office/drawing/2014/main" id="{06C0B1F1-1145-4E18-8729-C2DBCD70036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8209" y="1824324"/>
            <a:ext cx="914400" cy="914400"/>
          </a:xfrm>
          <a:prstGeom prst="rect">
            <a:avLst/>
          </a:prstGeom>
        </p:spPr>
      </p:pic>
      <p:pic>
        <p:nvPicPr>
          <p:cNvPr id="16" name="Grafik 15" descr="Computer Silhouette">
            <a:extLst>
              <a:ext uri="{FF2B5EF4-FFF2-40B4-BE49-F238E27FC236}">
                <a16:creationId xmlns:a16="http://schemas.microsoft.com/office/drawing/2014/main" id="{C38069AE-9B29-4E76-B654-D38D8DD12A7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3466" y="1772513"/>
            <a:ext cx="914400" cy="914400"/>
          </a:xfrm>
          <a:prstGeom prst="rect">
            <a:avLst/>
          </a:prstGeom>
        </p:spPr>
      </p:pic>
      <p:pic>
        <p:nvPicPr>
          <p:cNvPr id="18" name="Grafik 17" descr="Unterschrift Silhouette">
            <a:extLst>
              <a:ext uri="{FF2B5EF4-FFF2-40B4-BE49-F238E27FC236}">
                <a16:creationId xmlns:a16="http://schemas.microsoft.com/office/drawing/2014/main" id="{98FB8B46-B466-45B5-AB52-F39353AAE3E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9891" y="1802805"/>
            <a:ext cx="914400" cy="914400"/>
          </a:xfrm>
          <a:prstGeom prst="rect">
            <a:avLst/>
          </a:prstGeom>
        </p:spPr>
      </p:pic>
      <p:pic>
        <p:nvPicPr>
          <p:cNvPr id="19" name="Grafik 18" descr="Umschlag Silhouette">
            <a:extLst>
              <a:ext uri="{FF2B5EF4-FFF2-40B4-BE49-F238E27FC236}">
                <a16:creationId xmlns:a16="http://schemas.microsoft.com/office/drawing/2014/main" id="{62E9F5D0-9693-46B7-B40C-9C9C81C3880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6648" y="1824324"/>
            <a:ext cx="914400" cy="914400"/>
          </a:xfrm>
          <a:prstGeom prst="rect">
            <a:avLst/>
          </a:prstGeom>
        </p:spPr>
      </p:pic>
      <p:pic>
        <p:nvPicPr>
          <p:cNvPr id="21" name="Grafik 20" descr="Scanner Silhouette">
            <a:extLst>
              <a:ext uri="{FF2B5EF4-FFF2-40B4-BE49-F238E27FC236}">
                <a16:creationId xmlns:a16="http://schemas.microsoft.com/office/drawing/2014/main" id="{889E6BAB-0121-44E4-B1FD-ECC174CF00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7743" y="1727235"/>
            <a:ext cx="914400" cy="914400"/>
          </a:xfrm>
          <a:prstGeom prst="rect">
            <a:avLst/>
          </a:prstGeom>
        </p:spPr>
      </p:pic>
      <p:pic>
        <p:nvPicPr>
          <p:cNvPr id="23" name="Grafik 22" descr="Fax Silhouette">
            <a:extLst>
              <a:ext uri="{FF2B5EF4-FFF2-40B4-BE49-F238E27FC236}">
                <a16:creationId xmlns:a16="http://schemas.microsoft.com/office/drawing/2014/main" id="{F0BE2D0E-A947-4E2D-9584-1BAA29A08F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1660" y="1729882"/>
            <a:ext cx="914400" cy="914400"/>
          </a:xfrm>
          <a:prstGeom prst="rect">
            <a:avLst/>
          </a:prstGeom>
        </p:spPr>
      </p:pic>
      <p:pic>
        <p:nvPicPr>
          <p:cNvPr id="24" name="Grafik 23" descr="Fax Silhouette">
            <a:extLst>
              <a:ext uri="{FF2B5EF4-FFF2-40B4-BE49-F238E27FC236}">
                <a16:creationId xmlns:a16="http://schemas.microsoft.com/office/drawing/2014/main" id="{5BD372DB-AD90-4C66-986A-FFD53482398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2985" y="1738909"/>
            <a:ext cx="914400" cy="914400"/>
          </a:xfrm>
          <a:prstGeom prst="rect">
            <a:avLst/>
          </a:prstGeom>
        </p:spPr>
      </p:pic>
      <p:sp>
        <p:nvSpPr>
          <p:cNvPr id="25" name="Pfeil: nach rechts 24">
            <a:extLst>
              <a:ext uri="{FF2B5EF4-FFF2-40B4-BE49-F238E27FC236}">
                <a16:creationId xmlns:a16="http://schemas.microsoft.com/office/drawing/2014/main" id="{5D3E0D3F-23EB-43DA-838B-511337BCF813}"/>
              </a:ext>
            </a:extLst>
          </p:cNvPr>
          <p:cNvSpPr/>
          <p:nvPr/>
        </p:nvSpPr>
        <p:spPr>
          <a:xfrm>
            <a:off x="1389493" y="2153357"/>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feil: nach rechts 25">
            <a:extLst>
              <a:ext uri="{FF2B5EF4-FFF2-40B4-BE49-F238E27FC236}">
                <a16:creationId xmlns:a16="http://schemas.microsoft.com/office/drawing/2014/main" id="{DA0948AA-77B0-47DB-809E-5720687CA436}"/>
              </a:ext>
            </a:extLst>
          </p:cNvPr>
          <p:cNvSpPr/>
          <p:nvPr/>
        </p:nvSpPr>
        <p:spPr>
          <a:xfrm>
            <a:off x="675283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feil: nach rechts 26">
            <a:extLst>
              <a:ext uri="{FF2B5EF4-FFF2-40B4-BE49-F238E27FC236}">
                <a16:creationId xmlns:a16="http://schemas.microsoft.com/office/drawing/2014/main" id="{FB96ECF9-FE8F-4899-ABF0-B35ABE289547}"/>
              </a:ext>
            </a:extLst>
          </p:cNvPr>
          <p:cNvSpPr/>
          <p:nvPr/>
        </p:nvSpPr>
        <p:spPr>
          <a:xfrm>
            <a:off x="2831569"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feil: nach rechts 28">
            <a:extLst>
              <a:ext uri="{FF2B5EF4-FFF2-40B4-BE49-F238E27FC236}">
                <a16:creationId xmlns:a16="http://schemas.microsoft.com/office/drawing/2014/main" id="{06BB252B-B482-4FD4-BD54-26268AFF88E4}"/>
              </a:ext>
            </a:extLst>
          </p:cNvPr>
          <p:cNvSpPr/>
          <p:nvPr/>
        </p:nvSpPr>
        <p:spPr>
          <a:xfrm>
            <a:off x="8221264" y="208960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Pfeil: nach rechts 30">
            <a:extLst>
              <a:ext uri="{FF2B5EF4-FFF2-40B4-BE49-F238E27FC236}">
                <a16:creationId xmlns:a16="http://schemas.microsoft.com/office/drawing/2014/main" id="{D9EC010D-82FB-4634-AF84-468CF42E9416}"/>
              </a:ext>
            </a:extLst>
          </p:cNvPr>
          <p:cNvSpPr/>
          <p:nvPr/>
        </p:nvSpPr>
        <p:spPr>
          <a:xfrm>
            <a:off x="385404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feil: nach rechts 31">
            <a:extLst>
              <a:ext uri="{FF2B5EF4-FFF2-40B4-BE49-F238E27FC236}">
                <a16:creationId xmlns:a16="http://schemas.microsoft.com/office/drawing/2014/main" id="{1B21B4D4-7C9D-4BFA-9753-64BB9B8DFEBC}"/>
              </a:ext>
            </a:extLst>
          </p:cNvPr>
          <p:cNvSpPr/>
          <p:nvPr/>
        </p:nvSpPr>
        <p:spPr>
          <a:xfrm>
            <a:off x="10659750" y="204055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feil: nach rechts 45">
            <a:extLst>
              <a:ext uri="{FF2B5EF4-FFF2-40B4-BE49-F238E27FC236}">
                <a16:creationId xmlns:a16="http://schemas.microsoft.com/office/drawing/2014/main" id="{A89E1278-9F7D-4BFA-B7D3-2D796AB23056}"/>
              </a:ext>
            </a:extLst>
          </p:cNvPr>
          <p:cNvSpPr/>
          <p:nvPr/>
        </p:nvSpPr>
        <p:spPr>
          <a:xfrm>
            <a:off x="5298305" y="2113665"/>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Pfeil: nach rechts 46">
            <a:extLst>
              <a:ext uri="{FF2B5EF4-FFF2-40B4-BE49-F238E27FC236}">
                <a16:creationId xmlns:a16="http://schemas.microsoft.com/office/drawing/2014/main" id="{CDE54620-C06E-4DDF-AF80-04692952CF93}"/>
              </a:ext>
            </a:extLst>
          </p:cNvPr>
          <p:cNvSpPr/>
          <p:nvPr/>
        </p:nvSpPr>
        <p:spPr>
          <a:xfrm>
            <a:off x="9157296" y="206904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feld 68">
            <a:extLst>
              <a:ext uri="{FF2B5EF4-FFF2-40B4-BE49-F238E27FC236}">
                <a16:creationId xmlns:a16="http://schemas.microsoft.com/office/drawing/2014/main" id="{3D2DE154-D18C-4B1E-B36B-8083608D27A8}"/>
              </a:ext>
            </a:extLst>
          </p:cNvPr>
          <p:cNvSpPr txBox="1"/>
          <p:nvPr/>
        </p:nvSpPr>
        <p:spPr>
          <a:xfrm>
            <a:off x="329480" y="1301462"/>
            <a:ext cx="3893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Saisie</a:t>
            </a:r>
            <a:r>
              <a:rPr kumimoji="0" lang="de-DE"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 1.0</a:t>
            </a:r>
            <a:endPar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3A413347-3F50-4D6F-95D1-CCE476BBDF6F}"/>
              </a:ext>
            </a:extLst>
          </p:cNvPr>
          <p:cNvSpPr txBox="1"/>
          <p:nvPr/>
        </p:nvSpPr>
        <p:spPr>
          <a:xfrm>
            <a:off x="1287291" y="2738724"/>
            <a:ext cx="5539779" cy="584775"/>
          </a:xfrm>
          <a:prstGeom prst="rect">
            <a:avLst/>
          </a:prstGeom>
          <a:noFill/>
        </p:spPr>
        <p:txBody>
          <a:bodyPr wrap="square" rtlCol="0">
            <a:spAutoFit/>
          </a:bodyPr>
          <a:lstStyle>
            <a:defPPr>
              <a:defRPr lang="de-DE"/>
            </a:defPPr>
            <a:lvl1pPr>
              <a:defRPr sz="3200">
                <a:solidFill>
                  <a:schemeClr val="bg2"/>
                </a:solidFill>
                <a:highlight>
                  <a:srgbClr val="808080"/>
                </a:high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Compliqué mais bien établi </a:t>
            </a:r>
          </a:p>
        </p:txBody>
      </p:sp>
      <p:sp>
        <p:nvSpPr>
          <p:cNvPr id="67" name="Pfeil: nach rechts 66">
            <a:extLst>
              <a:ext uri="{FF2B5EF4-FFF2-40B4-BE49-F238E27FC236}">
                <a16:creationId xmlns:a16="http://schemas.microsoft.com/office/drawing/2014/main" id="{506E59D2-6B48-445B-AA4F-672843530555}"/>
              </a:ext>
            </a:extLst>
          </p:cNvPr>
          <p:cNvSpPr/>
          <p:nvPr/>
        </p:nvSpPr>
        <p:spPr>
          <a:xfrm>
            <a:off x="627489" y="290639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1709BC99-8673-A053-8DCB-9C7B538C2DE0}"/>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38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fr-FR" dirty="0"/>
              <a:t>Demandes au tribunal (situation actuelle)</a:t>
            </a:r>
            <a:endParaRPr lang="de-CH" dirty="0"/>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p:txBody>
          <a:bodyPr/>
          <a:lstStyle/>
          <a:p>
            <a:r>
              <a:rPr lang="de-CH" dirty="0"/>
              <a:t>Me Tano Barth</a:t>
            </a:r>
          </a:p>
        </p:txBody>
      </p:sp>
      <p:sp>
        <p:nvSpPr>
          <p:cNvPr id="4" name="Datumsplatzhalter 3">
            <a:extLst>
              <a:ext uri="{FF2B5EF4-FFF2-40B4-BE49-F238E27FC236}">
                <a16:creationId xmlns:a16="http://schemas.microsoft.com/office/drawing/2014/main" id="{08284246-BA68-4B44-9467-CC42B49B9330}"/>
              </a:ext>
            </a:extLst>
          </p:cNvPr>
          <p:cNvSpPr>
            <a:spLocks noGrp="1"/>
          </p:cNvSpPr>
          <p:nvPr>
            <p:ph type="dt" sz="half" idx="10"/>
          </p:nvPr>
        </p:nvSpPr>
        <p:spPr>
          <a:xfrm>
            <a:off x="9745581" y="6307557"/>
            <a:ext cx="1532020" cy="365125"/>
          </a:xfrm>
        </p:spPr>
        <p:txBody>
          <a:bodyPr/>
          <a:lstStyle/>
          <a:p>
            <a:fld id="{07D33BD1-B859-445D-96C5-F7CF0762646D}" type="datetime4">
              <a:rPr lang="fr-CH" smtClean="0"/>
              <a:pPr/>
              <a:t>18 octobre 2022</a:t>
            </a:fld>
            <a:endParaRPr lang="de-CH" dirty="0"/>
          </a:p>
        </p:txBody>
      </p:sp>
      <p:sp>
        <p:nvSpPr>
          <p:cNvPr id="5" name="Fußzeilenplatzhalter 4">
            <a:extLst>
              <a:ext uri="{FF2B5EF4-FFF2-40B4-BE49-F238E27FC236}">
                <a16:creationId xmlns:a16="http://schemas.microsoft.com/office/drawing/2014/main" id="{24823CF9-3A05-4838-9BF0-6173D1F19129}"/>
              </a:ext>
            </a:extLst>
          </p:cNvPr>
          <p:cNvSpPr>
            <a:spLocks noGrp="1"/>
          </p:cNvSpPr>
          <p:nvPr>
            <p:ph type="ftr" sz="quarter" idx="11"/>
          </p:nvPr>
        </p:nvSpPr>
        <p:spPr/>
        <p:txBody>
          <a:bodyPr/>
          <a:lstStyle/>
          <a:p>
            <a:r>
              <a:rPr lang="fr-FR" dirty="0"/>
              <a:t>Demandes au tribunal (situation actuelle) – Tano Barth</a:t>
            </a:r>
            <a:endParaRPr lang="de-CH" dirty="0"/>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3</a:t>
            </a:fld>
            <a:endParaRPr lang="de-CH"/>
          </a:p>
        </p:txBody>
      </p:sp>
    </p:spTree>
    <p:extLst>
      <p:ext uri="{BB962C8B-B14F-4D97-AF65-F5344CB8AC3E}">
        <p14:creationId xmlns:p14="http://schemas.microsoft.com/office/powerpoint/2010/main" val="198881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5599461-EDBF-4577-B636-A3CF9F0EB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fik 6" descr="Umschlag Silhouette">
            <a:extLst>
              <a:ext uri="{FF2B5EF4-FFF2-40B4-BE49-F238E27FC236}">
                <a16:creationId xmlns:a16="http://schemas.microsoft.com/office/drawing/2014/main" id="{4EAF84BB-8D03-489C-B3C0-75A1AA1F147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3611" y="1790207"/>
            <a:ext cx="914400" cy="914400"/>
          </a:xfrm>
          <a:prstGeom prst="rect">
            <a:avLst/>
          </a:prstGeom>
        </p:spPr>
      </p:pic>
      <p:pic>
        <p:nvPicPr>
          <p:cNvPr id="11" name="Grafik 10" descr="Computer Silhouette">
            <a:extLst>
              <a:ext uri="{FF2B5EF4-FFF2-40B4-BE49-F238E27FC236}">
                <a16:creationId xmlns:a16="http://schemas.microsoft.com/office/drawing/2014/main" id="{6EEE15D1-4B7A-4B3C-A9C0-C453DC2436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1805972"/>
            <a:ext cx="914400" cy="914400"/>
          </a:xfrm>
          <a:prstGeom prst="rect">
            <a:avLst/>
          </a:prstGeom>
        </p:spPr>
      </p:pic>
      <p:pic>
        <p:nvPicPr>
          <p:cNvPr id="15" name="Grafik 14" descr="Unterschrift Silhouette">
            <a:extLst>
              <a:ext uri="{FF2B5EF4-FFF2-40B4-BE49-F238E27FC236}">
                <a16:creationId xmlns:a16="http://schemas.microsoft.com/office/drawing/2014/main" id="{06C0B1F1-1145-4E18-8729-C2DBCD70036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8209" y="1824324"/>
            <a:ext cx="914400" cy="914400"/>
          </a:xfrm>
          <a:prstGeom prst="rect">
            <a:avLst/>
          </a:prstGeom>
        </p:spPr>
      </p:pic>
      <p:pic>
        <p:nvPicPr>
          <p:cNvPr id="16" name="Grafik 15" descr="Computer Silhouette">
            <a:extLst>
              <a:ext uri="{FF2B5EF4-FFF2-40B4-BE49-F238E27FC236}">
                <a16:creationId xmlns:a16="http://schemas.microsoft.com/office/drawing/2014/main" id="{C38069AE-9B29-4E76-B654-D38D8DD12A7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3466" y="1772513"/>
            <a:ext cx="914400" cy="914400"/>
          </a:xfrm>
          <a:prstGeom prst="rect">
            <a:avLst/>
          </a:prstGeom>
        </p:spPr>
      </p:pic>
      <p:pic>
        <p:nvPicPr>
          <p:cNvPr id="18" name="Grafik 17" descr="Unterschrift Silhouette">
            <a:extLst>
              <a:ext uri="{FF2B5EF4-FFF2-40B4-BE49-F238E27FC236}">
                <a16:creationId xmlns:a16="http://schemas.microsoft.com/office/drawing/2014/main" id="{98FB8B46-B466-45B5-AB52-F39353AAE3E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9891" y="1802805"/>
            <a:ext cx="914400" cy="914400"/>
          </a:xfrm>
          <a:prstGeom prst="rect">
            <a:avLst/>
          </a:prstGeom>
        </p:spPr>
      </p:pic>
      <p:pic>
        <p:nvPicPr>
          <p:cNvPr id="19" name="Grafik 18" descr="Umschlag Silhouette">
            <a:extLst>
              <a:ext uri="{FF2B5EF4-FFF2-40B4-BE49-F238E27FC236}">
                <a16:creationId xmlns:a16="http://schemas.microsoft.com/office/drawing/2014/main" id="{62E9F5D0-9693-46B7-B40C-9C9C81C3880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6648" y="1824324"/>
            <a:ext cx="914400" cy="914400"/>
          </a:xfrm>
          <a:prstGeom prst="rect">
            <a:avLst/>
          </a:prstGeom>
        </p:spPr>
      </p:pic>
      <p:pic>
        <p:nvPicPr>
          <p:cNvPr id="21" name="Grafik 20" descr="Scanner Silhouette">
            <a:extLst>
              <a:ext uri="{FF2B5EF4-FFF2-40B4-BE49-F238E27FC236}">
                <a16:creationId xmlns:a16="http://schemas.microsoft.com/office/drawing/2014/main" id="{889E6BAB-0121-44E4-B1FD-ECC174CF00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7743" y="1727235"/>
            <a:ext cx="914400" cy="914400"/>
          </a:xfrm>
          <a:prstGeom prst="rect">
            <a:avLst/>
          </a:prstGeom>
        </p:spPr>
      </p:pic>
      <p:pic>
        <p:nvPicPr>
          <p:cNvPr id="23" name="Grafik 22" descr="Fax Silhouette">
            <a:extLst>
              <a:ext uri="{FF2B5EF4-FFF2-40B4-BE49-F238E27FC236}">
                <a16:creationId xmlns:a16="http://schemas.microsoft.com/office/drawing/2014/main" id="{F0BE2D0E-A947-4E2D-9584-1BAA29A08F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1660" y="1729882"/>
            <a:ext cx="914400" cy="914400"/>
          </a:xfrm>
          <a:prstGeom prst="rect">
            <a:avLst/>
          </a:prstGeom>
        </p:spPr>
      </p:pic>
      <p:pic>
        <p:nvPicPr>
          <p:cNvPr id="24" name="Grafik 23" descr="Fax Silhouette">
            <a:extLst>
              <a:ext uri="{FF2B5EF4-FFF2-40B4-BE49-F238E27FC236}">
                <a16:creationId xmlns:a16="http://schemas.microsoft.com/office/drawing/2014/main" id="{5BD372DB-AD90-4C66-986A-FFD53482398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2985" y="1738909"/>
            <a:ext cx="914400" cy="914400"/>
          </a:xfrm>
          <a:prstGeom prst="rect">
            <a:avLst/>
          </a:prstGeom>
        </p:spPr>
      </p:pic>
      <p:sp>
        <p:nvSpPr>
          <p:cNvPr id="25" name="Pfeil: nach rechts 24">
            <a:extLst>
              <a:ext uri="{FF2B5EF4-FFF2-40B4-BE49-F238E27FC236}">
                <a16:creationId xmlns:a16="http://schemas.microsoft.com/office/drawing/2014/main" id="{5D3E0D3F-23EB-43DA-838B-511337BCF813}"/>
              </a:ext>
            </a:extLst>
          </p:cNvPr>
          <p:cNvSpPr/>
          <p:nvPr/>
        </p:nvSpPr>
        <p:spPr>
          <a:xfrm>
            <a:off x="1389493" y="2153357"/>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feil: nach rechts 25">
            <a:extLst>
              <a:ext uri="{FF2B5EF4-FFF2-40B4-BE49-F238E27FC236}">
                <a16:creationId xmlns:a16="http://schemas.microsoft.com/office/drawing/2014/main" id="{DA0948AA-77B0-47DB-809E-5720687CA436}"/>
              </a:ext>
            </a:extLst>
          </p:cNvPr>
          <p:cNvSpPr/>
          <p:nvPr/>
        </p:nvSpPr>
        <p:spPr>
          <a:xfrm>
            <a:off x="675283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feil: nach rechts 26">
            <a:extLst>
              <a:ext uri="{FF2B5EF4-FFF2-40B4-BE49-F238E27FC236}">
                <a16:creationId xmlns:a16="http://schemas.microsoft.com/office/drawing/2014/main" id="{FB96ECF9-FE8F-4899-ABF0-B35ABE289547}"/>
              </a:ext>
            </a:extLst>
          </p:cNvPr>
          <p:cNvSpPr/>
          <p:nvPr/>
        </p:nvSpPr>
        <p:spPr>
          <a:xfrm>
            <a:off x="2831569"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feil: nach rechts 28">
            <a:extLst>
              <a:ext uri="{FF2B5EF4-FFF2-40B4-BE49-F238E27FC236}">
                <a16:creationId xmlns:a16="http://schemas.microsoft.com/office/drawing/2014/main" id="{06BB252B-B482-4FD4-BD54-26268AFF88E4}"/>
              </a:ext>
            </a:extLst>
          </p:cNvPr>
          <p:cNvSpPr/>
          <p:nvPr/>
        </p:nvSpPr>
        <p:spPr>
          <a:xfrm>
            <a:off x="8221264" y="208960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Pfeil: nach rechts 30">
            <a:extLst>
              <a:ext uri="{FF2B5EF4-FFF2-40B4-BE49-F238E27FC236}">
                <a16:creationId xmlns:a16="http://schemas.microsoft.com/office/drawing/2014/main" id="{D9EC010D-82FB-4634-AF84-468CF42E9416}"/>
              </a:ext>
            </a:extLst>
          </p:cNvPr>
          <p:cNvSpPr/>
          <p:nvPr/>
        </p:nvSpPr>
        <p:spPr>
          <a:xfrm>
            <a:off x="385404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feil: nach rechts 31">
            <a:extLst>
              <a:ext uri="{FF2B5EF4-FFF2-40B4-BE49-F238E27FC236}">
                <a16:creationId xmlns:a16="http://schemas.microsoft.com/office/drawing/2014/main" id="{1B21B4D4-7C9D-4BFA-9753-64BB9B8DFEBC}"/>
              </a:ext>
            </a:extLst>
          </p:cNvPr>
          <p:cNvSpPr/>
          <p:nvPr/>
        </p:nvSpPr>
        <p:spPr>
          <a:xfrm>
            <a:off x="10659750" y="204055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fik 32" descr="Computer Silhouette">
            <a:extLst>
              <a:ext uri="{FF2B5EF4-FFF2-40B4-BE49-F238E27FC236}">
                <a16:creationId xmlns:a16="http://schemas.microsoft.com/office/drawing/2014/main" id="{DF976694-779B-48EF-855E-D3CE4463019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3032252"/>
            <a:ext cx="914400" cy="914400"/>
          </a:xfrm>
          <a:prstGeom prst="rect">
            <a:avLst/>
          </a:prstGeom>
        </p:spPr>
      </p:pic>
      <p:pic>
        <p:nvPicPr>
          <p:cNvPr id="35" name="Grafik 34" descr="E-Mail Silhouette">
            <a:extLst>
              <a:ext uri="{FF2B5EF4-FFF2-40B4-BE49-F238E27FC236}">
                <a16:creationId xmlns:a16="http://schemas.microsoft.com/office/drawing/2014/main" id="{04EDB20E-6303-41AA-947C-3AEA1457AF6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74979" y="3031281"/>
            <a:ext cx="914400" cy="914400"/>
          </a:xfrm>
          <a:prstGeom prst="rect">
            <a:avLst/>
          </a:prstGeom>
        </p:spPr>
      </p:pic>
      <p:pic>
        <p:nvPicPr>
          <p:cNvPr id="39" name="Grafik 38" descr="Vertrag Silhouette">
            <a:extLst>
              <a:ext uri="{FF2B5EF4-FFF2-40B4-BE49-F238E27FC236}">
                <a16:creationId xmlns:a16="http://schemas.microsoft.com/office/drawing/2014/main" id="{05BDCF6C-BB11-4CCF-B76D-37CFD058E55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17488" y="3087037"/>
            <a:ext cx="914400" cy="914400"/>
          </a:xfrm>
          <a:prstGeom prst="rect">
            <a:avLst/>
          </a:prstGeom>
        </p:spPr>
      </p:pic>
      <p:sp>
        <p:nvSpPr>
          <p:cNvPr id="46" name="Pfeil: nach rechts 45">
            <a:extLst>
              <a:ext uri="{FF2B5EF4-FFF2-40B4-BE49-F238E27FC236}">
                <a16:creationId xmlns:a16="http://schemas.microsoft.com/office/drawing/2014/main" id="{A89E1278-9F7D-4BFA-B7D3-2D796AB23056}"/>
              </a:ext>
            </a:extLst>
          </p:cNvPr>
          <p:cNvSpPr/>
          <p:nvPr/>
        </p:nvSpPr>
        <p:spPr>
          <a:xfrm>
            <a:off x="5298305" y="2113665"/>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Pfeil: nach rechts 46">
            <a:extLst>
              <a:ext uri="{FF2B5EF4-FFF2-40B4-BE49-F238E27FC236}">
                <a16:creationId xmlns:a16="http://schemas.microsoft.com/office/drawing/2014/main" id="{CDE54620-C06E-4DDF-AF80-04692952CF93}"/>
              </a:ext>
            </a:extLst>
          </p:cNvPr>
          <p:cNvSpPr/>
          <p:nvPr/>
        </p:nvSpPr>
        <p:spPr>
          <a:xfrm>
            <a:off x="9157296" y="206904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Pfeil: nach rechts 47">
            <a:extLst>
              <a:ext uri="{FF2B5EF4-FFF2-40B4-BE49-F238E27FC236}">
                <a16:creationId xmlns:a16="http://schemas.microsoft.com/office/drawing/2014/main" id="{6454C569-DA9D-4AF6-9311-3CB9D44CA450}"/>
              </a:ext>
            </a:extLst>
          </p:cNvPr>
          <p:cNvSpPr/>
          <p:nvPr/>
        </p:nvSpPr>
        <p:spPr>
          <a:xfrm>
            <a:off x="1733384" y="341419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Pfeil: nach rechts 48">
            <a:extLst>
              <a:ext uri="{FF2B5EF4-FFF2-40B4-BE49-F238E27FC236}">
                <a16:creationId xmlns:a16="http://schemas.microsoft.com/office/drawing/2014/main" id="{33F76D05-4C55-4C2E-9F28-D6F932FF251B}"/>
              </a:ext>
            </a:extLst>
          </p:cNvPr>
          <p:cNvSpPr/>
          <p:nvPr/>
        </p:nvSpPr>
        <p:spPr>
          <a:xfrm>
            <a:off x="3673391" y="3401556"/>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Grafik 49" descr="Computer Silhouette">
            <a:extLst>
              <a:ext uri="{FF2B5EF4-FFF2-40B4-BE49-F238E27FC236}">
                <a16:creationId xmlns:a16="http://schemas.microsoft.com/office/drawing/2014/main" id="{B8590FB3-AEAD-4172-833C-94B1D989AEB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4637" y="3028106"/>
            <a:ext cx="914400" cy="914400"/>
          </a:xfrm>
          <a:prstGeom prst="rect">
            <a:avLst/>
          </a:prstGeom>
        </p:spPr>
      </p:pic>
      <p:pic>
        <p:nvPicPr>
          <p:cNvPr id="51" name="Grafik 50" descr="Unterschrift Silhouette">
            <a:extLst>
              <a:ext uri="{FF2B5EF4-FFF2-40B4-BE49-F238E27FC236}">
                <a16:creationId xmlns:a16="http://schemas.microsoft.com/office/drawing/2014/main" id="{80B63B98-03D8-4B4D-9461-3B02490AD68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41062" y="3058398"/>
            <a:ext cx="914400" cy="914400"/>
          </a:xfrm>
          <a:prstGeom prst="rect">
            <a:avLst/>
          </a:prstGeom>
        </p:spPr>
      </p:pic>
      <p:pic>
        <p:nvPicPr>
          <p:cNvPr id="52" name="Grafik 51" descr="Umschlag Silhouette">
            <a:extLst>
              <a:ext uri="{FF2B5EF4-FFF2-40B4-BE49-F238E27FC236}">
                <a16:creationId xmlns:a16="http://schemas.microsoft.com/office/drawing/2014/main" id="{D82B4699-4DDF-4E24-90A4-272CDA02034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7819" y="3079917"/>
            <a:ext cx="914400" cy="914400"/>
          </a:xfrm>
          <a:prstGeom prst="rect">
            <a:avLst/>
          </a:prstGeom>
        </p:spPr>
      </p:pic>
      <p:pic>
        <p:nvPicPr>
          <p:cNvPr id="53" name="Grafik 52" descr="Scanner Silhouette">
            <a:extLst>
              <a:ext uri="{FF2B5EF4-FFF2-40B4-BE49-F238E27FC236}">
                <a16:creationId xmlns:a16="http://schemas.microsoft.com/office/drawing/2014/main" id="{D50705CB-555F-4DD8-B8AE-427FF985C25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58914" y="2982828"/>
            <a:ext cx="914400" cy="914400"/>
          </a:xfrm>
          <a:prstGeom prst="rect">
            <a:avLst/>
          </a:prstGeom>
        </p:spPr>
      </p:pic>
      <p:pic>
        <p:nvPicPr>
          <p:cNvPr id="54" name="Grafik 53" descr="Fax Silhouette">
            <a:extLst>
              <a:ext uri="{FF2B5EF4-FFF2-40B4-BE49-F238E27FC236}">
                <a16:creationId xmlns:a16="http://schemas.microsoft.com/office/drawing/2014/main" id="{4C8A0564-2BAA-46D6-B04E-3532A4B3065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4156" y="2994502"/>
            <a:ext cx="914400" cy="914400"/>
          </a:xfrm>
          <a:prstGeom prst="rect">
            <a:avLst/>
          </a:prstGeom>
        </p:spPr>
      </p:pic>
      <p:sp>
        <p:nvSpPr>
          <p:cNvPr id="55" name="Pfeil: nach rechts 54">
            <a:extLst>
              <a:ext uri="{FF2B5EF4-FFF2-40B4-BE49-F238E27FC236}">
                <a16:creationId xmlns:a16="http://schemas.microsoft.com/office/drawing/2014/main" id="{10DF9671-36A5-4C3A-B5D3-29C02F5E9A25}"/>
              </a:ext>
            </a:extLst>
          </p:cNvPr>
          <p:cNvSpPr/>
          <p:nvPr/>
        </p:nvSpPr>
        <p:spPr>
          <a:xfrm>
            <a:off x="6794007" y="3367264"/>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feil: nach rechts 55">
            <a:extLst>
              <a:ext uri="{FF2B5EF4-FFF2-40B4-BE49-F238E27FC236}">
                <a16:creationId xmlns:a16="http://schemas.microsoft.com/office/drawing/2014/main" id="{09031595-5210-4CD0-86AE-9712CCCC62DE}"/>
              </a:ext>
            </a:extLst>
          </p:cNvPr>
          <p:cNvSpPr/>
          <p:nvPr/>
        </p:nvSpPr>
        <p:spPr>
          <a:xfrm>
            <a:off x="8262435" y="334519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Pfeil: nach rechts 56">
            <a:extLst>
              <a:ext uri="{FF2B5EF4-FFF2-40B4-BE49-F238E27FC236}">
                <a16:creationId xmlns:a16="http://schemas.microsoft.com/office/drawing/2014/main" id="{87D96930-EFF8-414B-9D9E-76A1C8EF761D}"/>
              </a:ext>
            </a:extLst>
          </p:cNvPr>
          <p:cNvSpPr/>
          <p:nvPr/>
        </p:nvSpPr>
        <p:spPr>
          <a:xfrm>
            <a:off x="10700921" y="329615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feil: nach rechts 57">
            <a:extLst>
              <a:ext uri="{FF2B5EF4-FFF2-40B4-BE49-F238E27FC236}">
                <a16:creationId xmlns:a16="http://schemas.microsoft.com/office/drawing/2014/main" id="{CB044674-1A27-4D2B-B6C2-FDB5C0F89736}"/>
              </a:ext>
            </a:extLst>
          </p:cNvPr>
          <p:cNvSpPr/>
          <p:nvPr/>
        </p:nvSpPr>
        <p:spPr>
          <a:xfrm>
            <a:off x="5339476" y="336925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Pfeil: nach rechts 58">
            <a:extLst>
              <a:ext uri="{FF2B5EF4-FFF2-40B4-BE49-F238E27FC236}">
                <a16:creationId xmlns:a16="http://schemas.microsoft.com/office/drawing/2014/main" id="{774EC89E-BF3D-4D66-ABF6-3628F59F232C}"/>
              </a:ext>
            </a:extLst>
          </p:cNvPr>
          <p:cNvSpPr/>
          <p:nvPr/>
        </p:nvSpPr>
        <p:spPr>
          <a:xfrm>
            <a:off x="9198467" y="332463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feld 68">
            <a:extLst>
              <a:ext uri="{FF2B5EF4-FFF2-40B4-BE49-F238E27FC236}">
                <a16:creationId xmlns:a16="http://schemas.microsoft.com/office/drawing/2014/main" id="{3D2DE154-D18C-4B1E-B36B-8083608D27A8}"/>
              </a:ext>
            </a:extLst>
          </p:cNvPr>
          <p:cNvSpPr txBox="1"/>
          <p:nvPr/>
        </p:nvSpPr>
        <p:spPr>
          <a:xfrm>
            <a:off x="329480" y="1301462"/>
            <a:ext cx="3893837" cy="584775"/>
          </a:xfrm>
          <a:prstGeom prst="rect">
            <a:avLst/>
          </a:prstGeom>
          <a:noFill/>
        </p:spPr>
        <p:txBody>
          <a:bodyPr wrap="square" rtlCol="0">
            <a:spAutoFit/>
          </a:bodyPr>
          <a:lstStyle>
            <a:defPPr>
              <a:defRPr lang="de-DE"/>
            </a:defPPr>
            <a:lvl1pPr>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panose="020F0502020204030204"/>
              </a:rPr>
              <a:t>Saisie</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1.0</a:t>
            </a:r>
            <a:endParaRPr kumimoji="0" lang="de-CH"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3A413347-3F50-4D6F-95D1-CCE476BBDF6F}"/>
              </a:ext>
            </a:extLst>
          </p:cNvPr>
          <p:cNvSpPr txBox="1"/>
          <p:nvPr/>
        </p:nvSpPr>
        <p:spPr>
          <a:xfrm>
            <a:off x="310606" y="2600088"/>
            <a:ext cx="3893837" cy="584775"/>
          </a:xfrm>
          <a:prstGeom prst="rect">
            <a:avLst/>
          </a:prstGeom>
          <a:noFill/>
        </p:spPr>
        <p:txBody>
          <a:bodyPr wrap="square" rtlCol="0">
            <a:spAutoFit/>
          </a:bodyPr>
          <a:lstStyle>
            <a:defPPr>
              <a:defRPr lang="de-DE"/>
            </a:defPPr>
            <a:lvl1pPr>
              <a:defRPr sz="3200">
                <a:solidFill>
                  <a:schemeClr val="bg2"/>
                </a:solidFill>
                <a:highlight>
                  <a:srgbClr val="808080"/>
                </a:high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E7E6E6"/>
                </a:solidFill>
                <a:latin typeface="Calibri" panose="020F0502020204030204"/>
              </a:rPr>
              <a:t>Saisie</a:t>
            </a:r>
            <a:r>
              <a:rPr kumimoji="0" lang="de-DE" sz="3200" b="0" i="0" u="none" strike="noStrike" kern="1200" cap="none" spc="0" normalizeH="0" baseline="0" noProof="0">
                <a:ln>
                  <a:noFill/>
                </a:ln>
                <a:solidFill>
                  <a:srgbClr val="E7E6E6"/>
                </a:solidFill>
                <a:effectLst/>
                <a:highlight>
                  <a:srgbClr val="808080"/>
                </a:highlight>
                <a:uLnTx/>
                <a:uFillTx/>
                <a:latin typeface="Calibri" panose="020F0502020204030204"/>
                <a:ea typeface="+mn-ea"/>
                <a:cs typeface="+mn-cs"/>
              </a:rPr>
              <a:t> </a:t>
            </a:r>
            <a:r>
              <a:rPr kumimoji="0" lang="de-DE"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2.0</a:t>
            </a:r>
            <a:endPar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endParaRPr>
          </a:p>
        </p:txBody>
      </p:sp>
      <p:sp>
        <p:nvSpPr>
          <p:cNvPr id="67" name="Textfeld 66">
            <a:extLst>
              <a:ext uri="{FF2B5EF4-FFF2-40B4-BE49-F238E27FC236}">
                <a16:creationId xmlns:a16="http://schemas.microsoft.com/office/drawing/2014/main" id="{F3590E08-27DD-4103-8C54-3AD97905AA17}"/>
              </a:ext>
            </a:extLst>
          </p:cNvPr>
          <p:cNvSpPr txBox="1"/>
          <p:nvPr/>
        </p:nvSpPr>
        <p:spPr>
          <a:xfrm>
            <a:off x="1069617" y="4088811"/>
            <a:ext cx="6765536" cy="584775"/>
          </a:xfrm>
          <a:prstGeom prst="rect">
            <a:avLst/>
          </a:prstGeom>
          <a:noFill/>
        </p:spPr>
        <p:txBody>
          <a:bodyPr wrap="square" rtlCol="0">
            <a:spAutoFit/>
          </a:bodyPr>
          <a:lstStyle>
            <a:defPPr>
              <a:defRPr lang="de-DE"/>
            </a:defPPr>
            <a:lvl1pPr>
              <a:defRPr sz="3200">
                <a:solidFill>
                  <a:schemeClr val="bg2"/>
                </a:solidFill>
                <a:highlight>
                  <a:srgbClr val="808080"/>
                </a:high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Pas de numérisation de bout en bout</a:t>
            </a:r>
          </a:p>
        </p:txBody>
      </p:sp>
      <p:sp>
        <p:nvSpPr>
          <p:cNvPr id="68" name="Pfeil: nach rechts 67">
            <a:extLst>
              <a:ext uri="{FF2B5EF4-FFF2-40B4-BE49-F238E27FC236}">
                <a16:creationId xmlns:a16="http://schemas.microsoft.com/office/drawing/2014/main" id="{D41C140C-859C-4072-B4A8-E25E51882D67}"/>
              </a:ext>
            </a:extLst>
          </p:cNvPr>
          <p:cNvSpPr/>
          <p:nvPr/>
        </p:nvSpPr>
        <p:spPr>
          <a:xfrm>
            <a:off x="484049" y="4277999"/>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4D3F109-35D2-C772-D81D-A11D21BB5D50}"/>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162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5599461-EDBF-4577-B636-A3CF9F0EB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fik 6" descr="Umschlag Silhouette">
            <a:extLst>
              <a:ext uri="{FF2B5EF4-FFF2-40B4-BE49-F238E27FC236}">
                <a16:creationId xmlns:a16="http://schemas.microsoft.com/office/drawing/2014/main" id="{4EAF84BB-8D03-489C-B3C0-75A1AA1F147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3611" y="1790207"/>
            <a:ext cx="914400" cy="914400"/>
          </a:xfrm>
          <a:prstGeom prst="rect">
            <a:avLst/>
          </a:prstGeom>
        </p:spPr>
      </p:pic>
      <p:pic>
        <p:nvPicPr>
          <p:cNvPr id="11" name="Grafik 10" descr="Computer Silhouette">
            <a:extLst>
              <a:ext uri="{FF2B5EF4-FFF2-40B4-BE49-F238E27FC236}">
                <a16:creationId xmlns:a16="http://schemas.microsoft.com/office/drawing/2014/main" id="{6EEE15D1-4B7A-4B3C-A9C0-C453DC2436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1805972"/>
            <a:ext cx="914400" cy="914400"/>
          </a:xfrm>
          <a:prstGeom prst="rect">
            <a:avLst/>
          </a:prstGeom>
        </p:spPr>
      </p:pic>
      <p:pic>
        <p:nvPicPr>
          <p:cNvPr id="15" name="Grafik 14" descr="Unterschrift Silhouette">
            <a:extLst>
              <a:ext uri="{FF2B5EF4-FFF2-40B4-BE49-F238E27FC236}">
                <a16:creationId xmlns:a16="http://schemas.microsoft.com/office/drawing/2014/main" id="{06C0B1F1-1145-4E18-8729-C2DBCD70036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8209" y="1824324"/>
            <a:ext cx="914400" cy="914400"/>
          </a:xfrm>
          <a:prstGeom prst="rect">
            <a:avLst/>
          </a:prstGeom>
        </p:spPr>
      </p:pic>
      <p:pic>
        <p:nvPicPr>
          <p:cNvPr id="16" name="Grafik 15" descr="Computer Silhouette">
            <a:extLst>
              <a:ext uri="{FF2B5EF4-FFF2-40B4-BE49-F238E27FC236}">
                <a16:creationId xmlns:a16="http://schemas.microsoft.com/office/drawing/2014/main" id="{C38069AE-9B29-4E76-B654-D38D8DD12A7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3466" y="1772513"/>
            <a:ext cx="914400" cy="914400"/>
          </a:xfrm>
          <a:prstGeom prst="rect">
            <a:avLst/>
          </a:prstGeom>
        </p:spPr>
      </p:pic>
      <p:pic>
        <p:nvPicPr>
          <p:cNvPr id="18" name="Grafik 17" descr="Unterschrift Silhouette">
            <a:extLst>
              <a:ext uri="{FF2B5EF4-FFF2-40B4-BE49-F238E27FC236}">
                <a16:creationId xmlns:a16="http://schemas.microsoft.com/office/drawing/2014/main" id="{98FB8B46-B466-45B5-AB52-F39353AAE3E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9891" y="1802805"/>
            <a:ext cx="914400" cy="914400"/>
          </a:xfrm>
          <a:prstGeom prst="rect">
            <a:avLst/>
          </a:prstGeom>
        </p:spPr>
      </p:pic>
      <p:pic>
        <p:nvPicPr>
          <p:cNvPr id="19" name="Grafik 18" descr="Umschlag Silhouette">
            <a:extLst>
              <a:ext uri="{FF2B5EF4-FFF2-40B4-BE49-F238E27FC236}">
                <a16:creationId xmlns:a16="http://schemas.microsoft.com/office/drawing/2014/main" id="{62E9F5D0-9693-46B7-B40C-9C9C81C3880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6648" y="1824324"/>
            <a:ext cx="914400" cy="914400"/>
          </a:xfrm>
          <a:prstGeom prst="rect">
            <a:avLst/>
          </a:prstGeom>
        </p:spPr>
      </p:pic>
      <p:pic>
        <p:nvPicPr>
          <p:cNvPr id="21" name="Grafik 20" descr="Scanner Silhouette">
            <a:extLst>
              <a:ext uri="{FF2B5EF4-FFF2-40B4-BE49-F238E27FC236}">
                <a16:creationId xmlns:a16="http://schemas.microsoft.com/office/drawing/2014/main" id="{889E6BAB-0121-44E4-B1FD-ECC174CF00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7743" y="1727235"/>
            <a:ext cx="914400" cy="914400"/>
          </a:xfrm>
          <a:prstGeom prst="rect">
            <a:avLst/>
          </a:prstGeom>
        </p:spPr>
      </p:pic>
      <p:pic>
        <p:nvPicPr>
          <p:cNvPr id="23" name="Grafik 22" descr="Fax Silhouette">
            <a:extLst>
              <a:ext uri="{FF2B5EF4-FFF2-40B4-BE49-F238E27FC236}">
                <a16:creationId xmlns:a16="http://schemas.microsoft.com/office/drawing/2014/main" id="{F0BE2D0E-A947-4E2D-9584-1BAA29A08F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1660" y="1729882"/>
            <a:ext cx="914400" cy="914400"/>
          </a:xfrm>
          <a:prstGeom prst="rect">
            <a:avLst/>
          </a:prstGeom>
        </p:spPr>
      </p:pic>
      <p:pic>
        <p:nvPicPr>
          <p:cNvPr id="24" name="Grafik 23" descr="Fax Silhouette">
            <a:extLst>
              <a:ext uri="{FF2B5EF4-FFF2-40B4-BE49-F238E27FC236}">
                <a16:creationId xmlns:a16="http://schemas.microsoft.com/office/drawing/2014/main" id="{5BD372DB-AD90-4C66-986A-FFD53482398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2985" y="1738909"/>
            <a:ext cx="914400" cy="914400"/>
          </a:xfrm>
          <a:prstGeom prst="rect">
            <a:avLst/>
          </a:prstGeom>
        </p:spPr>
      </p:pic>
      <p:sp>
        <p:nvSpPr>
          <p:cNvPr id="25" name="Pfeil: nach rechts 24">
            <a:extLst>
              <a:ext uri="{FF2B5EF4-FFF2-40B4-BE49-F238E27FC236}">
                <a16:creationId xmlns:a16="http://schemas.microsoft.com/office/drawing/2014/main" id="{5D3E0D3F-23EB-43DA-838B-511337BCF813}"/>
              </a:ext>
            </a:extLst>
          </p:cNvPr>
          <p:cNvSpPr/>
          <p:nvPr/>
        </p:nvSpPr>
        <p:spPr>
          <a:xfrm>
            <a:off x="1389493" y="2153357"/>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feil: nach rechts 25">
            <a:extLst>
              <a:ext uri="{FF2B5EF4-FFF2-40B4-BE49-F238E27FC236}">
                <a16:creationId xmlns:a16="http://schemas.microsoft.com/office/drawing/2014/main" id="{DA0948AA-77B0-47DB-809E-5720687CA436}"/>
              </a:ext>
            </a:extLst>
          </p:cNvPr>
          <p:cNvSpPr/>
          <p:nvPr/>
        </p:nvSpPr>
        <p:spPr>
          <a:xfrm>
            <a:off x="675283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feil: nach rechts 26">
            <a:extLst>
              <a:ext uri="{FF2B5EF4-FFF2-40B4-BE49-F238E27FC236}">
                <a16:creationId xmlns:a16="http://schemas.microsoft.com/office/drawing/2014/main" id="{FB96ECF9-FE8F-4899-ABF0-B35ABE289547}"/>
              </a:ext>
            </a:extLst>
          </p:cNvPr>
          <p:cNvSpPr/>
          <p:nvPr/>
        </p:nvSpPr>
        <p:spPr>
          <a:xfrm>
            <a:off x="2831569"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feil: nach rechts 28">
            <a:extLst>
              <a:ext uri="{FF2B5EF4-FFF2-40B4-BE49-F238E27FC236}">
                <a16:creationId xmlns:a16="http://schemas.microsoft.com/office/drawing/2014/main" id="{06BB252B-B482-4FD4-BD54-26268AFF88E4}"/>
              </a:ext>
            </a:extLst>
          </p:cNvPr>
          <p:cNvSpPr/>
          <p:nvPr/>
        </p:nvSpPr>
        <p:spPr>
          <a:xfrm>
            <a:off x="8221264" y="208960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Pfeil: nach rechts 30">
            <a:extLst>
              <a:ext uri="{FF2B5EF4-FFF2-40B4-BE49-F238E27FC236}">
                <a16:creationId xmlns:a16="http://schemas.microsoft.com/office/drawing/2014/main" id="{D9EC010D-82FB-4634-AF84-468CF42E9416}"/>
              </a:ext>
            </a:extLst>
          </p:cNvPr>
          <p:cNvSpPr/>
          <p:nvPr/>
        </p:nvSpPr>
        <p:spPr>
          <a:xfrm>
            <a:off x="3854046" y="211167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feil: nach rechts 31">
            <a:extLst>
              <a:ext uri="{FF2B5EF4-FFF2-40B4-BE49-F238E27FC236}">
                <a16:creationId xmlns:a16="http://schemas.microsoft.com/office/drawing/2014/main" id="{1B21B4D4-7C9D-4BFA-9753-64BB9B8DFEBC}"/>
              </a:ext>
            </a:extLst>
          </p:cNvPr>
          <p:cNvSpPr/>
          <p:nvPr/>
        </p:nvSpPr>
        <p:spPr>
          <a:xfrm>
            <a:off x="10659750" y="204055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fik 32" descr="Computer Silhouette">
            <a:extLst>
              <a:ext uri="{FF2B5EF4-FFF2-40B4-BE49-F238E27FC236}">
                <a16:creationId xmlns:a16="http://schemas.microsoft.com/office/drawing/2014/main" id="{DF976694-779B-48EF-855E-D3CE4463019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3032252"/>
            <a:ext cx="914400" cy="914400"/>
          </a:xfrm>
          <a:prstGeom prst="rect">
            <a:avLst/>
          </a:prstGeom>
        </p:spPr>
      </p:pic>
      <p:pic>
        <p:nvPicPr>
          <p:cNvPr id="35" name="Grafik 34" descr="E-Mail Silhouette">
            <a:extLst>
              <a:ext uri="{FF2B5EF4-FFF2-40B4-BE49-F238E27FC236}">
                <a16:creationId xmlns:a16="http://schemas.microsoft.com/office/drawing/2014/main" id="{04EDB20E-6303-41AA-947C-3AEA1457AF6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74979" y="3031281"/>
            <a:ext cx="914400" cy="914400"/>
          </a:xfrm>
          <a:prstGeom prst="rect">
            <a:avLst/>
          </a:prstGeom>
        </p:spPr>
      </p:pic>
      <p:pic>
        <p:nvPicPr>
          <p:cNvPr id="37" name="Grafik 36" descr="Synchronisierende Cloud Silhouette">
            <a:extLst>
              <a:ext uri="{FF2B5EF4-FFF2-40B4-BE49-F238E27FC236}">
                <a16:creationId xmlns:a16="http://schemas.microsoft.com/office/drawing/2014/main" id="{6CA0E5FB-A0FE-49E2-8578-DB66B30AAB3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50057" y="4349750"/>
            <a:ext cx="914400" cy="914400"/>
          </a:xfrm>
          <a:prstGeom prst="rect">
            <a:avLst/>
          </a:prstGeom>
        </p:spPr>
      </p:pic>
      <p:pic>
        <p:nvPicPr>
          <p:cNvPr id="39" name="Grafik 38" descr="Vertrag Silhouette">
            <a:extLst>
              <a:ext uri="{FF2B5EF4-FFF2-40B4-BE49-F238E27FC236}">
                <a16:creationId xmlns:a16="http://schemas.microsoft.com/office/drawing/2014/main" id="{05BDCF6C-BB11-4CCF-B76D-37CFD058E55D}"/>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17488" y="3087037"/>
            <a:ext cx="914400" cy="914400"/>
          </a:xfrm>
          <a:prstGeom prst="rect">
            <a:avLst/>
          </a:prstGeom>
        </p:spPr>
      </p:pic>
      <p:pic>
        <p:nvPicPr>
          <p:cNvPr id="41" name="Grafik 40" descr="Computer Silhouette">
            <a:extLst>
              <a:ext uri="{FF2B5EF4-FFF2-40B4-BE49-F238E27FC236}">
                <a16:creationId xmlns:a16="http://schemas.microsoft.com/office/drawing/2014/main" id="{D8C76C87-07CE-4700-B59D-3B83F38469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6888" y="4371836"/>
            <a:ext cx="914400" cy="914400"/>
          </a:xfrm>
          <a:prstGeom prst="rect">
            <a:avLst/>
          </a:prstGeom>
        </p:spPr>
      </p:pic>
      <p:sp>
        <p:nvSpPr>
          <p:cNvPr id="46" name="Pfeil: nach rechts 45">
            <a:extLst>
              <a:ext uri="{FF2B5EF4-FFF2-40B4-BE49-F238E27FC236}">
                <a16:creationId xmlns:a16="http://schemas.microsoft.com/office/drawing/2014/main" id="{A89E1278-9F7D-4BFA-B7D3-2D796AB23056}"/>
              </a:ext>
            </a:extLst>
          </p:cNvPr>
          <p:cNvSpPr/>
          <p:nvPr/>
        </p:nvSpPr>
        <p:spPr>
          <a:xfrm>
            <a:off x="5298305" y="2113665"/>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Pfeil: nach rechts 46">
            <a:extLst>
              <a:ext uri="{FF2B5EF4-FFF2-40B4-BE49-F238E27FC236}">
                <a16:creationId xmlns:a16="http://schemas.microsoft.com/office/drawing/2014/main" id="{CDE54620-C06E-4DDF-AF80-04692952CF93}"/>
              </a:ext>
            </a:extLst>
          </p:cNvPr>
          <p:cNvSpPr/>
          <p:nvPr/>
        </p:nvSpPr>
        <p:spPr>
          <a:xfrm>
            <a:off x="9157296" y="206904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Pfeil: nach rechts 47">
            <a:extLst>
              <a:ext uri="{FF2B5EF4-FFF2-40B4-BE49-F238E27FC236}">
                <a16:creationId xmlns:a16="http://schemas.microsoft.com/office/drawing/2014/main" id="{6454C569-DA9D-4AF6-9311-3CB9D44CA450}"/>
              </a:ext>
            </a:extLst>
          </p:cNvPr>
          <p:cNvSpPr/>
          <p:nvPr/>
        </p:nvSpPr>
        <p:spPr>
          <a:xfrm>
            <a:off x="1733384" y="341419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Pfeil: nach rechts 48">
            <a:extLst>
              <a:ext uri="{FF2B5EF4-FFF2-40B4-BE49-F238E27FC236}">
                <a16:creationId xmlns:a16="http://schemas.microsoft.com/office/drawing/2014/main" id="{33F76D05-4C55-4C2E-9F28-D6F932FF251B}"/>
              </a:ext>
            </a:extLst>
          </p:cNvPr>
          <p:cNvSpPr/>
          <p:nvPr/>
        </p:nvSpPr>
        <p:spPr>
          <a:xfrm>
            <a:off x="3673391" y="3401556"/>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Grafik 49" descr="Computer Silhouette">
            <a:extLst>
              <a:ext uri="{FF2B5EF4-FFF2-40B4-BE49-F238E27FC236}">
                <a16:creationId xmlns:a16="http://schemas.microsoft.com/office/drawing/2014/main" id="{B8590FB3-AEAD-4172-833C-94B1D989AEB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4637" y="3028106"/>
            <a:ext cx="914400" cy="914400"/>
          </a:xfrm>
          <a:prstGeom prst="rect">
            <a:avLst/>
          </a:prstGeom>
        </p:spPr>
      </p:pic>
      <p:pic>
        <p:nvPicPr>
          <p:cNvPr id="51" name="Grafik 50" descr="Unterschrift Silhouette">
            <a:extLst>
              <a:ext uri="{FF2B5EF4-FFF2-40B4-BE49-F238E27FC236}">
                <a16:creationId xmlns:a16="http://schemas.microsoft.com/office/drawing/2014/main" id="{80B63B98-03D8-4B4D-9461-3B02490AD68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41062" y="3058398"/>
            <a:ext cx="914400" cy="914400"/>
          </a:xfrm>
          <a:prstGeom prst="rect">
            <a:avLst/>
          </a:prstGeom>
        </p:spPr>
      </p:pic>
      <p:pic>
        <p:nvPicPr>
          <p:cNvPr id="52" name="Grafik 51" descr="Umschlag Silhouette">
            <a:extLst>
              <a:ext uri="{FF2B5EF4-FFF2-40B4-BE49-F238E27FC236}">
                <a16:creationId xmlns:a16="http://schemas.microsoft.com/office/drawing/2014/main" id="{D82B4699-4DDF-4E24-90A4-272CDA02034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7819" y="3079917"/>
            <a:ext cx="914400" cy="914400"/>
          </a:xfrm>
          <a:prstGeom prst="rect">
            <a:avLst/>
          </a:prstGeom>
        </p:spPr>
      </p:pic>
      <p:pic>
        <p:nvPicPr>
          <p:cNvPr id="53" name="Grafik 52" descr="Scanner Silhouette">
            <a:extLst>
              <a:ext uri="{FF2B5EF4-FFF2-40B4-BE49-F238E27FC236}">
                <a16:creationId xmlns:a16="http://schemas.microsoft.com/office/drawing/2014/main" id="{D50705CB-555F-4DD8-B8AE-427FF985C25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58914" y="2982828"/>
            <a:ext cx="914400" cy="914400"/>
          </a:xfrm>
          <a:prstGeom prst="rect">
            <a:avLst/>
          </a:prstGeom>
        </p:spPr>
      </p:pic>
      <p:pic>
        <p:nvPicPr>
          <p:cNvPr id="54" name="Grafik 53" descr="Fax Silhouette">
            <a:extLst>
              <a:ext uri="{FF2B5EF4-FFF2-40B4-BE49-F238E27FC236}">
                <a16:creationId xmlns:a16="http://schemas.microsoft.com/office/drawing/2014/main" id="{4C8A0564-2BAA-46D6-B04E-3532A4B3065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4156" y="2994502"/>
            <a:ext cx="914400" cy="914400"/>
          </a:xfrm>
          <a:prstGeom prst="rect">
            <a:avLst/>
          </a:prstGeom>
        </p:spPr>
      </p:pic>
      <p:sp>
        <p:nvSpPr>
          <p:cNvPr id="55" name="Pfeil: nach rechts 54">
            <a:extLst>
              <a:ext uri="{FF2B5EF4-FFF2-40B4-BE49-F238E27FC236}">
                <a16:creationId xmlns:a16="http://schemas.microsoft.com/office/drawing/2014/main" id="{10DF9671-36A5-4C3A-B5D3-29C02F5E9A25}"/>
              </a:ext>
            </a:extLst>
          </p:cNvPr>
          <p:cNvSpPr/>
          <p:nvPr/>
        </p:nvSpPr>
        <p:spPr>
          <a:xfrm>
            <a:off x="6794007" y="3367264"/>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feil: nach rechts 55">
            <a:extLst>
              <a:ext uri="{FF2B5EF4-FFF2-40B4-BE49-F238E27FC236}">
                <a16:creationId xmlns:a16="http://schemas.microsoft.com/office/drawing/2014/main" id="{09031595-5210-4CD0-86AE-9712CCCC62DE}"/>
              </a:ext>
            </a:extLst>
          </p:cNvPr>
          <p:cNvSpPr/>
          <p:nvPr/>
        </p:nvSpPr>
        <p:spPr>
          <a:xfrm>
            <a:off x="8262435" y="334519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Pfeil: nach rechts 56">
            <a:extLst>
              <a:ext uri="{FF2B5EF4-FFF2-40B4-BE49-F238E27FC236}">
                <a16:creationId xmlns:a16="http://schemas.microsoft.com/office/drawing/2014/main" id="{87D96930-EFF8-414B-9D9E-76A1C8EF761D}"/>
              </a:ext>
            </a:extLst>
          </p:cNvPr>
          <p:cNvSpPr/>
          <p:nvPr/>
        </p:nvSpPr>
        <p:spPr>
          <a:xfrm>
            <a:off x="10700921" y="329615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feil: nach rechts 57">
            <a:extLst>
              <a:ext uri="{FF2B5EF4-FFF2-40B4-BE49-F238E27FC236}">
                <a16:creationId xmlns:a16="http://schemas.microsoft.com/office/drawing/2014/main" id="{CB044674-1A27-4D2B-B6C2-FDB5C0F89736}"/>
              </a:ext>
            </a:extLst>
          </p:cNvPr>
          <p:cNvSpPr/>
          <p:nvPr/>
        </p:nvSpPr>
        <p:spPr>
          <a:xfrm>
            <a:off x="5339476" y="336925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Pfeil: nach rechts 58">
            <a:extLst>
              <a:ext uri="{FF2B5EF4-FFF2-40B4-BE49-F238E27FC236}">
                <a16:creationId xmlns:a16="http://schemas.microsoft.com/office/drawing/2014/main" id="{774EC89E-BF3D-4D66-ABF6-3628F59F232C}"/>
              </a:ext>
            </a:extLst>
          </p:cNvPr>
          <p:cNvSpPr/>
          <p:nvPr/>
        </p:nvSpPr>
        <p:spPr>
          <a:xfrm>
            <a:off x="9198467" y="3324633"/>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Grafik 59" descr="Computer Silhouette">
            <a:extLst>
              <a:ext uri="{FF2B5EF4-FFF2-40B4-BE49-F238E27FC236}">
                <a16:creationId xmlns:a16="http://schemas.microsoft.com/office/drawing/2014/main" id="{4DAC0E9C-887B-45A8-B591-20F2561E1A4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226" y="4349750"/>
            <a:ext cx="914400" cy="914400"/>
          </a:xfrm>
          <a:prstGeom prst="rect">
            <a:avLst/>
          </a:prstGeom>
        </p:spPr>
      </p:pic>
      <p:pic>
        <p:nvPicPr>
          <p:cNvPr id="61" name="Grafik 60" descr="Synchronisierende Cloud Silhouette">
            <a:extLst>
              <a:ext uri="{FF2B5EF4-FFF2-40B4-BE49-F238E27FC236}">
                <a16:creationId xmlns:a16="http://schemas.microsoft.com/office/drawing/2014/main" id="{68DDC245-2BBE-4FF6-8A9E-36C45A174C3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83862" y="4371836"/>
            <a:ext cx="914400" cy="914400"/>
          </a:xfrm>
          <a:prstGeom prst="rect">
            <a:avLst/>
          </a:prstGeom>
        </p:spPr>
      </p:pic>
      <p:pic>
        <p:nvPicPr>
          <p:cNvPr id="62" name="Grafik 61" descr="Computer Silhouette">
            <a:extLst>
              <a:ext uri="{FF2B5EF4-FFF2-40B4-BE49-F238E27FC236}">
                <a16:creationId xmlns:a16="http://schemas.microsoft.com/office/drawing/2014/main" id="{D9F7EFF9-99B0-4B33-BB5D-5065558F4BB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6059" y="4344671"/>
            <a:ext cx="914400" cy="914400"/>
          </a:xfrm>
          <a:prstGeom prst="rect">
            <a:avLst/>
          </a:prstGeom>
        </p:spPr>
      </p:pic>
      <p:sp>
        <p:nvSpPr>
          <p:cNvPr id="63" name="Pfeil: nach rechts 62">
            <a:extLst>
              <a:ext uri="{FF2B5EF4-FFF2-40B4-BE49-F238E27FC236}">
                <a16:creationId xmlns:a16="http://schemas.microsoft.com/office/drawing/2014/main" id="{5A420543-6C67-4C28-A6D9-A6E92BEB9381}"/>
              </a:ext>
            </a:extLst>
          </p:cNvPr>
          <p:cNvSpPr/>
          <p:nvPr/>
        </p:nvSpPr>
        <p:spPr>
          <a:xfrm>
            <a:off x="2098592" y="4686068"/>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Pfeil: nach rechts 63">
            <a:extLst>
              <a:ext uri="{FF2B5EF4-FFF2-40B4-BE49-F238E27FC236}">
                <a16:creationId xmlns:a16="http://schemas.microsoft.com/office/drawing/2014/main" id="{5A306CB2-01BD-4064-89E9-7A286AA4F6D0}"/>
              </a:ext>
            </a:extLst>
          </p:cNvPr>
          <p:cNvSpPr/>
          <p:nvPr/>
        </p:nvSpPr>
        <p:spPr>
          <a:xfrm>
            <a:off x="4820019" y="4693327"/>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Pfeil: nach rechts 64">
            <a:extLst>
              <a:ext uri="{FF2B5EF4-FFF2-40B4-BE49-F238E27FC236}">
                <a16:creationId xmlns:a16="http://schemas.microsoft.com/office/drawing/2014/main" id="{D402ACD4-017D-4031-872E-0C31C210C00D}"/>
              </a:ext>
            </a:extLst>
          </p:cNvPr>
          <p:cNvSpPr/>
          <p:nvPr/>
        </p:nvSpPr>
        <p:spPr>
          <a:xfrm>
            <a:off x="7236646" y="4686070"/>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Pfeil: nach rechts 65">
            <a:extLst>
              <a:ext uri="{FF2B5EF4-FFF2-40B4-BE49-F238E27FC236}">
                <a16:creationId xmlns:a16="http://schemas.microsoft.com/office/drawing/2014/main" id="{2163A6C9-1F68-4802-9493-1688A7071E52}"/>
              </a:ext>
            </a:extLst>
          </p:cNvPr>
          <p:cNvSpPr/>
          <p:nvPr/>
        </p:nvSpPr>
        <p:spPr>
          <a:xfrm>
            <a:off x="9940713" y="468199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feld 68">
            <a:extLst>
              <a:ext uri="{FF2B5EF4-FFF2-40B4-BE49-F238E27FC236}">
                <a16:creationId xmlns:a16="http://schemas.microsoft.com/office/drawing/2014/main" id="{3D2DE154-D18C-4B1E-B36B-8083608D27A8}"/>
              </a:ext>
            </a:extLst>
          </p:cNvPr>
          <p:cNvSpPr txBox="1"/>
          <p:nvPr/>
        </p:nvSpPr>
        <p:spPr>
          <a:xfrm>
            <a:off x="329480" y="1301462"/>
            <a:ext cx="3893837" cy="584775"/>
          </a:xfrm>
          <a:prstGeom prst="rect">
            <a:avLst/>
          </a:prstGeom>
          <a:noFill/>
        </p:spPr>
        <p:txBody>
          <a:bodyPr wrap="square" rtlCol="0">
            <a:spAutoFit/>
          </a:bodyPr>
          <a:lstStyle>
            <a:defPPr>
              <a:defRPr lang="de-DE"/>
            </a:defPPr>
            <a:lvl1pPr>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0" i="0" u="none" strike="noStrike" kern="1200" cap="none" spc="0" normalizeH="0" baseline="0">
                <a:ln>
                  <a:noFill/>
                </a:ln>
                <a:solidFill>
                  <a:prstClr val="black"/>
                </a:solidFill>
                <a:effectLst/>
                <a:uLnTx/>
                <a:uFillTx/>
                <a:latin typeface="Calibri" panose="020F0502020204030204"/>
                <a:ea typeface="+mn-ea"/>
                <a:cs typeface="+mn-cs"/>
              </a:rPr>
              <a:t>Saisie</a:t>
            </a:r>
            <a:r>
              <a:rPr kumimoji="0" lang="de-DE"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1.0</a:t>
            </a:r>
            <a:endParaRPr kumimoji="0" lang="de-CH"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3A413347-3F50-4D6F-95D1-CCE476BBDF6F}"/>
              </a:ext>
            </a:extLst>
          </p:cNvPr>
          <p:cNvSpPr txBox="1"/>
          <p:nvPr/>
        </p:nvSpPr>
        <p:spPr>
          <a:xfrm>
            <a:off x="310606" y="2600088"/>
            <a:ext cx="3893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0" i="0" u="none" strike="noStrike" kern="1200" cap="none" spc="0" normalizeH="0" baseline="0">
                <a:ln>
                  <a:noFill/>
                </a:ln>
                <a:solidFill>
                  <a:prstClr val="black"/>
                </a:solidFill>
                <a:effectLst/>
                <a:uLnTx/>
                <a:uFillTx/>
                <a:latin typeface="Calibri" panose="020F0502020204030204"/>
                <a:ea typeface="+mn-ea"/>
                <a:cs typeface="+mn-cs"/>
              </a:rPr>
              <a:t>Saisie</a:t>
            </a:r>
            <a:r>
              <a:rPr kumimoji="0" lang="de-DE"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2.0</a:t>
            </a:r>
            <a:endParaRPr kumimoji="0" lang="de-CH"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feld 70">
            <a:extLst>
              <a:ext uri="{FF2B5EF4-FFF2-40B4-BE49-F238E27FC236}">
                <a16:creationId xmlns:a16="http://schemas.microsoft.com/office/drawing/2014/main" id="{5C96B521-0D78-4C1D-8D0F-764631C11388}"/>
              </a:ext>
            </a:extLst>
          </p:cNvPr>
          <p:cNvSpPr txBox="1"/>
          <p:nvPr/>
        </p:nvSpPr>
        <p:spPr>
          <a:xfrm>
            <a:off x="302211" y="3913796"/>
            <a:ext cx="3893837" cy="584775"/>
          </a:xfrm>
          <a:prstGeom prst="rect">
            <a:avLst/>
          </a:prstGeom>
          <a:noFill/>
        </p:spPr>
        <p:txBody>
          <a:bodyPr wrap="square" rtlCol="0">
            <a:spAutoFit/>
          </a:bodyPr>
          <a:lstStyle>
            <a:defPPr>
              <a:defRPr lang="de-DE"/>
            </a:defPPr>
            <a:lvl1pPr>
              <a:defRPr sz="3200">
                <a:solidFill>
                  <a:schemeClr val="bg2"/>
                </a:solidFill>
                <a:highlight>
                  <a:srgbClr val="808080"/>
                </a:high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solidFill>
                  <a:srgbClr val="E7E6E6"/>
                </a:solidFill>
                <a:latin typeface="Calibri" panose="020F0502020204030204"/>
              </a:rPr>
              <a:t>Saisie</a:t>
            </a:r>
            <a:r>
              <a:rPr kumimoji="0" lang="de-DE" sz="3200" b="0" i="0" u="none" strike="noStrike" kern="1200" cap="none" spc="0" normalizeH="0" baseline="0" noProof="0">
                <a:ln>
                  <a:noFill/>
                </a:ln>
                <a:solidFill>
                  <a:srgbClr val="E7E6E6"/>
                </a:solidFill>
                <a:effectLst/>
                <a:highlight>
                  <a:srgbClr val="808080"/>
                </a:highlight>
                <a:uLnTx/>
                <a:uFillTx/>
                <a:latin typeface="Calibri" panose="020F0502020204030204"/>
                <a:ea typeface="+mn-ea"/>
                <a:cs typeface="+mn-cs"/>
              </a:rPr>
              <a:t> </a:t>
            </a:r>
            <a:r>
              <a:rPr kumimoji="0" lang="de-DE"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4.0</a:t>
            </a:r>
            <a:endPar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endParaRPr>
          </a:p>
        </p:txBody>
      </p:sp>
      <p:sp>
        <p:nvSpPr>
          <p:cNvPr id="67" name="Textfeld 66">
            <a:extLst>
              <a:ext uri="{FF2B5EF4-FFF2-40B4-BE49-F238E27FC236}">
                <a16:creationId xmlns:a16="http://schemas.microsoft.com/office/drawing/2014/main" id="{DB88EE62-52BF-4ABE-B8B8-2C39040812DD}"/>
              </a:ext>
            </a:extLst>
          </p:cNvPr>
          <p:cNvSpPr txBox="1"/>
          <p:nvPr/>
        </p:nvSpPr>
        <p:spPr>
          <a:xfrm>
            <a:off x="958298" y="5593478"/>
            <a:ext cx="11006120" cy="584775"/>
          </a:xfrm>
          <a:prstGeom prst="rect">
            <a:avLst/>
          </a:prstGeom>
          <a:noFill/>
        </p:spPr>
        <p:txBody>
          <a:bodyPr wrap="square" rtlCol="0">
            <a:spAutoFit/>
          </a:bodyPr>
          <a:lstStyle>
            <a:defPPr>
              <a:defRPr lang="de-DE"/>
            </a:defPPr>
            <a:lvl1pPr>
              <a:defRPr sz="3200">
                <a:solidFill>
                  <a:schemeClr val="bg2"/>
                </a:solidFill>
                <a:highlight>
                  <a:srgbClr val="808080"/>
                </a:high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Digitalisation</a:t>
            </a:r>
            <a:r>
              <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 de </a:t>
            </a: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bout</a:t>
            </a:r>
            <a:r>
              <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 en </a:t>
            </a: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bout</a:t>
            </a:r>
            <a:r>
              <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 et </a:t>
            </a: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raccourcissement</a:t>
            </a:r>
            <a:r>
              <a:rPr kumimoji="0" lang="de-CH" sz="3200" b="0" i="0" u="none" strike="noStrike" kern="1200" cap="none" spc="0" normalizeH="0" baseline="0" noProof="0" dirty="0">
                <a:ln>
                  <a:noFill/>
                </a:ln>
                <a:solidFill>
                  <a:srgbClr val="E7E6E6"/>
                </a:solidFill>
                <a:effectLst/>
                <a:highlight>
                  <a:srgbClr val="808080"/>
                </a:highlight>
                <a:uLnTx/>
                <a:uFillTx/>
                <a:latin typeface="Calibri" panose="020F0502020204030204"/>
                <a:ea typeface="+mn-ea"/>
                <a:cs typeface="+mn-cs"/>
              </a:rPr>
              <a:t> des </a:t>
            </a:r>
            <a:r>
              <a:rPr kumimoji="0" lang="fr-CH" sz="3200" b="0" i="0" u="none" strike="noStrike" kern="1200" cap="none" spc="0" normalizeH="0" baseline="0" dirty="0">
                <a:ln>
                  <a:noFill/>
                </a:ln>
                <a:solidFill>
                  <a:srgbClr val="E7E6E6"/>
                </a:solidFill>
                <a:effectLst/>
                <a:highlight>
                  <a:srgbClr val="808080"/>
                </a:highlight>
                <a:uLnTx/>
                <a:uFillTx/>
                <a:latin typeface="Calibri" panose="020F0502020204030204"/>
                <a:ea typeface="+mn-ea"/>
                <a:cs typeface="+mn-cs"/>
              </a:rPr>
              <a:t>processus</a:t>
            </a:r>
          </a:p>
        </p:txBody>
      </p:sp>
      <p:sp>
        <p:nvSpPr>
          <p:cNvPr id="68" name="Pfeil: nach rechts 67">
            <a:extLst>
              <a:ext uri="{FF2B5EF4-FFF2-40B4-BE49-F238E27FC236}">
                <a16:creationId xmlns:a16="http://schemas.microsoft.com/office/drawing/2014/main" id="{91B9B495-18BE-472E-B97E-FDE057A5E6E8}"/>
              </a:ext>
            </a:extLst>
          </p:cNvPr>
          <p:cNvSpPr/>
          <p:nvPr/>
        </p:nvSpPr>
        <p:spPr>
          <a:xfrm>
            <a:off x="434546" y="5769711"/>
            <a:ext cx="406270" cy="236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fik 71" descr="Fax Silhouette">
            <a:extLst>
              <a:ext uri="{FF2B5EF4-FFF2-40B4-BE49-F238E27FC236}">
                <a16:creationId xmlns:a16="http://schemas.microsoft.com/office/drawing/2014/main" id="{4F6A1A91-1014-4480-B2E8-8CF55242F8C8}"/>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0737" y="5082772"/>
            <a:ext cx="682845" cy="682845"/>
          </a:xfrm>
          <a:prstGeom prst="rect">
            <a:avLst/>
          </a:prstGeom>
        </p:spPr>
      </p:pic>
      <p:sp>
        <p:nvSpPr>
          <p:cNvPr id="5" name="ZoneTexte 4">
            <a:extLst>
              <a:ext uri="{FF2B5EF4-FFF2-40B4-BE49-F238E27FC236}">
                <a16:creationId xmlns:a16="http://schemas.microsoft.com/office/drawing/2014/main" id="{C4BC0B1E-D985-0E57-F041-2A5F91B1D776}"/>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5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3F260B3-500A-48BA-8076-E3E4C0E60D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platzhalter 4">
            <a:extLst>
              <a:ext uri="{FF2B5EF4-FFF2-40B4-BE49-F238E27FC236}">
                <a16:creationId xmlns:a16="http://schemas.microsoft.com/office/drawing/2014/main" id="{00288C6F-44BE-443C-9BD5-7323DB24204D}"/>
              </a:ext>
            </a:extLst>
          </p:cNvPr>
          <p:cNvSpPr>
            <a:spLocks noGrp="1"/>
          </p:cNvSpPr>
          <p:nvPr>
            <p:ph type="body" sz="quarter" idx="13"/>
          </p:nvPr>
        </p:nvSpPr>
        <p:spPr/>
        <p:txBody>
          <a:bodyPr/>
          <a:lstStyle/>
          <a:p>
            <a:pPr marL="0" indent="0">
              <a:buNone/>
            </a:pPr>
            <a:r>
              <a:rPr lang="fr-CH" dirty="0"/>
              <a:t>Opérations de base de la plateforme «</a:t>
            </a:r>
            <a:r>
              <a:rPr lang="fr-CH" dirty="0" err="1"/>
              <a:t>Justitia.Swiss</a:t>
            </a:r>
            <a:r>
              <a:rPr lang="fr-CH" dirty="0"/>
              <a:t>»</a:t>
            </a:r>
          </a:p>
          <a:p>
            <a:pPr marL="0" indent="0">
              <a:buNone/>
            </a:pPr>
            <a:endParaRPr lang="de-CH" dirty="0"/>
          </a:p>
        </p:txBody>
      </p:sp>
      <p:pic>
        <p:nvPicPr>
          <p:cNvPr id="7" name="Grafik 6">
            <a:extLst>
              <a:ext uri="{FF2B5EF4-FFF2-40B4-BE49-F238E27FC236}">
                <a16:creationId xmlns:a16="http://schemas.microsoft.com/office/drawing/2014/main" id="{A8C9112C-CD51-4E68-A5A0-41DC9494C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170" y="2043954"/>
            <a:ext cx="5896384" cy="3316716"/>
          </a:xfrm>
          <a:prstGeom prst="rect">
            <a:avLst/>
          </a:prstGeom>
        </p:spPr>
      </p:pic>
      <p:sp>
        <p:nvSpPr>
          <p:cNvPr id="8" name="Rechteck 7">
            <a:extLst>
              <a:ext uri="{FF2B5EF4-FFF2-40B4-BE49-F238E27FC236}">
                <a16:creationId xmlns:a16="http://schemas.microsoft.com/office/drawing/2014/main" id="{AADADC02-5813-41D9-B75A-539AB3E0B695}"/>
              </a:ext>
            </a:extLst>
          </p:cNvPr>
          <p:cNvSpPr/>
          <p:nvPr/>
        </p:nvSpPr>
        <p:spPr>
          <a:xfrm>
            <a:off x="1740611" y="5533306"/>
            <a:ext cx="81221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https://www.justitia40.ch/wp-content/uploads/2022/01/Justitia4.0-KKJPD-FR-1.mp4</a:t>
            </a:r>
            <a:endParaRPr kumimoji="0" lang="de-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3BB72607-308D-CC8A-A92A-B5B88A6E4CAF}"/>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129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llipse 15">
            <a:extLst>
              <a:ext uri="{FF2B5EF4-FFF2-40B4-BE49-F238E27FC236}">
                <a16:creationId xmlns:a16="http://schemas.microsoft.com/office/drawing/2014/main" id="{B7B85843-1299-4499-B0EE-F645E8938221}"/>
              </a:ext>
            </a:extLst>
          </p:cNvPr>
          <p:cNvSpPr/>
          <p:nvPr/>
        </p:nvSpPr>
        <p:spPr>
          <a:xfrm>
            <a:off x="2861217" y="2193914"/>
            <a:ext cx="5354222" cy="2461455"/>
          </a:xfrm>
          <a:prstGeom prst="ellipse">
            <a:avLst/>
          </a:prstGeom>
          <a:solidFill>
            <a:schemeClr val="accent1">
              <a:lumMod val="75000"/>
              <a:alpha val="68000"/>
            </a:schemeClr>
          </a:solidFill>
          <a:ln w="12700" cap="flat" cmpd="sng" algn="ctr">
            <a:solidFill>
              <a:srgbClr val="0070C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FFFFFF"/>
              </a:solidFill>
              <a:effectLst/>
              <a:uLnTx/>
              <a:uFillTx/>
              <a:latin typeface="Oswald" panose="020B0604020202020204"/>
              <a:ea typeface="+mn-ea"/>
              <a:cs typeface="+mn-cs"/>
            </a:endParaRPr>
          </a:p>
        </p:txBody>
      </p:sp>
      <p:sp>
        <p:nvSpPr>
          <p:cNvPr id="16" name="Textfeld 29">
            <a:extLst>
              <a:ext uri="{FF2B5EF4-FFF2-40B4-BE49-F238E27FC236}">
                <a16:creationId xmlns:a16="http://schemas.microsoft.com/office/drawing/2014/main" id="{A07733EB-1CF7-408F-8BED-953418318764}"/>
              </a:ext>
            </a:extLst>
          </p:cNvPr>
          <p:cNvSpPr txBox="1"/>
          <p:nvPr/>
        </p:nvSpPr>
        <p:spPr>
          <a:xfrm>
            <a:off x="3055731" y="3167121"/>
            <a:ext cx="195456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Plateforme</a:t>
            </a:r>
            <a:r>
              <a:rPr kumimoji="0" lang="de-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Justitia.Swiss</a:t>
            </a:r>
            <a:endParaRPr kumimoji="0" lang="de-CH" sz="18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3" name="Textfeld 43">
            <a:extLst>
              <a:ext uri="{FF2B5EF4-FFF2-40B4-BE49-F238E27FC236}">
                <a16:creationId xmlns:a16="http://schemas.microsoft.com/office/drawing/2014/main" id="{AB366435-6CCC-46C3-8F6B-30C0994B39E4}"/>
              </a:ext>
            </a:extLst>
          </p:cNvPr>
          <p:cNvSpPr txBox="1"/>
          <p:nvPr/>
        </p:nvSpPr>
        <p:spPr>
          <a:xfrm>
            <a:off x="4839419" y="2500487"/>
            <a:ext cx="3155795"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fr-CH" sz="2000" b="1" i="0" u="none" strike="noStrike" kern="0" cap="none" spc="0" normalizeH="0" baseline="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Communication </a:t>
            </a:r>
            <a:r>
              <a:rPr kumimoji="0" lang="fr-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fr-CH" sz="2000" b="1" i="0" u="none" strike="noStrike" kern="0" cap="none" spc="0" normalizeH="0" baseline="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électronique dans le domaine judiciaire</a:t>
            </a:r>
            <a:r>
              <a:rPr kumimoji="0" lang="fr-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 </a:t>
            </a:r>
            <a:br>
              <a:rPr kumimoji="0" lang="fr-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br>
            <a:r>
              <a:rPr kumimoji="0" lang="fr-CH" sz="2000" b="1" i="0" u="none" strike="noStrike" kern="0" cap="none" spc="0" normalizeH="0" baseline="0" noProof="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rPr>
              <a:t>Consultation </a:t>
            </a:r>
            <a:r>
              <a:rPr lang="fr-CH" sz="2000" b="1" kern="0" dirty="0">
                <a:solidFill>
                  <a:prstClr val="white">
                    <a:lumMod val="95000"/>
                  </a:prstClr>
                </a:solidFill>
                <a:latin typeface="Arial" panose="020B0604020202020204" pitchFamily="34" charset="0"/>
                <a:ea typeface="Tahoma" panose="020B0604030504040204" pitchFamily="34" charset="0"/>
                <a:cs typeface="Arial" panose="020B0604020202020204" pitchFamily="34" charset="0"/>
              </a:rPr>
              <a:t>électronique du dossier </a:t>
            </a:r>
            <a:endParaRPr kumimoji="0" lang="fr-CH" sz="2000" b="1" i="0" u="none" strike="noStrike" kern="0" cap="none" spc="0" normalizeH="0" baseline="0" dirty="0">
              <a:ln>
                <a:noFill/>
              </a:ln>
              <a:solidFill>
                <a:prstClr val="white">
                  <a:lumMod val="95000"/>
                </a:prstClr>
              </a:solidFill>
              <a:effectLst/>
              <a:uLnTx/>
              <a:uFillTx/>
              <a:latin typeface="Arial" panose="020B0604020202020204" pitchFamily="34" charset="0"/>
              <a:ea typeface="Tahoma" panose="020B0604030504040204" pitchFamily="34" charset="0"/>
              <a:cs typeface="Arial" panose="020B0604020202020204" pitchFamily="34" charset="0"/>
            </a:endParaRPr>
          </a:p>
        </p:txBody>
      </p:sp>
      <p:cxnSp>
        <p:nvCxnSpPr>
          <p:cNvPr id="25" name="Connecteur droit avec flèche 36">
            <a:extLst>
              <a:ext uri="{FF2B5EF4-FFF2-40B4-BE49-F238E27FC236}">
                <a16:creationId xmlns:a16="http://schemas.microsoft.com/office/drawing/2014/main" id="{58E0392B-CD1F-40C9-BFA9-A48A5A23A721}"/>
              </a:ext>
            </a:extLst>
          </p:cNvPr>
          <p:cNvCxnSpPr>
            <a:cxnSpLocks/>
          </p:cNvCxnSpPr>
          <p:nvPr/>
        </p:nvCxnSpPr>
        <p:spPr>
          <a:xfrm>
            <a:off x="4028736" y="1676935"/>
            <a:ext cx="1295160" cy="48933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ZoneTexte 24">
            <a:extLst>
              <a:ext uri="{FF2B5EF4-FFF2-40B4-BE49-F238E27FC236}">
                <a16:creationId xmlns:a16="http://schemas.microsoft.com/office/drawing/2014/main" id="{A8B8EA6A-8DC4-4E08-BD3A-B89827EB7C70}"/>
              </a:ext>
            </a:extLst>
          </p:cNvPr>
          <p:cNvSpPr txBox="1"/>
          <p:nvPr/>
        </p:nvSpPr>
        <p:spPr>
          <a:xfrm>
            <a:off x="296780" y="5021139"/>
            <a:ext cx="2423907" cy="707886"/>
          </a:xfrm>
          <a:prstGeom prst="rect">
            <a:avLst/>
          </a:prstGeom>
          <a:no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H"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Autorités (</a:t>
            </a:r>
            <a:r>
              <a:rPr lang="fr-CH" sz="2000" b="1" dirty="0">
                <a:solidFill>
                  <a:prstClr val="black"/>
                </a:solidFill>
                <a:latin typeface="Arial" panose="020B0604020202020204" pitchFamily="34" charset="0"/>
                <a:ea typeface="Tahoma" panose="020B0604030504040204" pitchFamily="34" charset="0"/>
                <a:cs typeface="Arial" panose="020B0604020202020204" pitchFamily="34" charset="0"/>
              </a:rPr>
              <a:t>Ministère public</a:t>
            </a:r>
            <a:r>
              <a:rPr kumimoji="0" lang="fr-CH"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4" name="ZoneTexte 24">
            <a:extLst>
              <a:ext uri="{FF2B5EF4-FFF2-40B4-BE49-F238E27FC236}">
                <a16:creationId xmlns:a16="http://schemas.microsoft.com/office/drawing/2014/main" id="{A8B8EA6A-8DC4-4E08-BD3A-B89827EB7C70}"/>
              </a:ext>
            </a:extLst>
          </p:cNvPr>
          <p:cNvSpPr txBox="1"/>
          <p:nvPr/>
        </p:nvSpPr>
        <p:spPr>
          <a:xfrm>
            <a:off x="674554" y="1284574"/>
            <a:ext cx="3283842" cy="707886"/>
          </a:xfrm>
          <a:prstGeom prst="rect">
            <a:avLst/>
          </a:prstGeom>
          <a:no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2000" b="1">
                <a:solidFill>
                  <a:prstClr val="black"/>
                </a:solidFill>
                <a:latin typeface="Arial" panose="020B0604020202020204" pitchFamily="34" charset="0"/>
                <a:cs typeface="Arial" panose="020B0604020202020204" pitchFamily="34" charset="0"/>
              </a:rPr>
              <a:t>Représentants professionnels</a:t>
            </a:r>
            <a:endParaRPr kumimoji="0" lang="fr-CH" sz="2000" b="1" i="0" u="none" strike="noStrike" kern="1200" cap="none" spc="0" normalizeH="0" baseline="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9" name="ZoneTexte 24">
            <a:extLst>
              <a:ext uri="{FF2B5EF4-FFF2-40B4-BE49-F238E27FC236}">
                <a16:creationId xmlns:a16="http://schemas.microsoft.com/office/drawing/2014/main" id="{A8B8EA6A-8DC4-4E08-BD3A-B89827EB7C70}"/>
              </a:ext>
            </a:extLst>
          </p:cNvPr>
          <p:cNvSpPr txBox="1"/>
          <p:nvPr/>
        </p:nvSpPr>
        <p:spPr>
          <a:xfrm>
            <a:off x="8747754" y="4947507"/>
            <a:ext cx="1732171" cy="400110"/>
          </a:xfrm>
          <a:prstGeom prst="rect">
            <a:avLst/>
          </a:prstGeom>
          <a:no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t>
            </a:r>
            <a:r>
              <a:rPr kumimoji="0" lang="fr-CH"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ribunaux</a:t>
            </a:r>
          </a:p>
        </p:txBody>
      </p:sp>
      <p:cxnSp>
        <p:nvCxnSpPr>
          <p:cNvPr id="33" name="Connecteur droit avec flèche 36">
            <a:extLst>
              <a:ext uri="{FF2B5EF4-FFF2-40B4-BE49-F238E27FC236}">
                <a16:creationId xmlns:a16="http://schemas.microsoft.com/office/drawing/2014/main" id="{58E0392B-CD1F-40C9-BFA9-A48A5A23A721}"/>
              </a:ext>
            </a:extLst>
          </p:cNvPr>
          <p:cNvCxnSpPr>
            <a:cxnSpLocks/>
          </p:cNvCxnSpPr>
          <p:nvPr/>
        </p:nvCxnSpPr>
        <p:spPr>
          <a:xfrm flipH="1">
            <a:off x="2262555" y="4142738"/>
            <a:ext cx="1078522" cy="804769"/>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ZoneTexte 24">
            <a:extLst>
              <a:ext uri="{FF2B5EF4-FFF2-40B4-BE49-F238E27FC236}">
                <a16:creationId xmlns:a16="http://schemas.microsoft.com/office/drawing/2014/main" id="{F5608BA5-008E-E90D-8532-6C819B1E7D38}"/>
              </a:ext>
            </a:extLst>
          </p:cNvPr>
          <p:cNvSpPr txBox="1"/>
          <p:nvPr/>
        </p:nvSpPr>
        <p:spPr>
          <a:xfrm>
            <a:off x="7011350" y="1284574"/>
            <a:ext cx="3283842" cy="400110"/>
          </a:xfrm>
          <a:prstGeom prst="rect">
            <a:avLst/>
          </a:prstGeom>
          <a:no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2000" b="1" dirty="0">
                <a:solidFill>
                  <a:prstClr val="black"/>
                </a:solidFill>
                <a:latin typeface="Arial" panose="020B0604020202020204" pitchFamily="34" charset="0"/>
                <a:ea typeface="Tahoma" panose="020B0604030504040204" pitchFamily="34" charset="0"/>
                <a:cs typeface="Arial" panose="020B0604020202020204" pitchFamily="34" charset="0"/>
              </a:rPr>
              <a:t>Autres (facultatif</a:t>
            </a:r>
            <a:r>
              <a:rPr kumimoji="0" lang="fr-CH"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p>
        </p:txBody>
      </p:sp>
      <p:cxnSp>
        <p:nvCxnSpPr>
          <p:cNvPr id="17" name="Connecteur droit avec flèche 36">
            <a:extLst>
              <a:ext uri="{FF2B5EF4-FFF2-40B4-BE49-F238E27FC236}">
                <a16:creationId xmlns:a16="http://schemas.microsoft.com/office/drawing/2014/main" id="{14D96A4D-A998-4616-20FF-E1764DE125C5}"/>
              </a:ext>
            </a:extLst>
          </p:cNvPr>
          <p:cNvCxnSpPr>
            <a:cxnSpLocks/>
          </p:cNvCxnSpPr>
          <p:nvPr/>
        </p:nvCxnSpPr>
        <p:spPr>
          <a:xfrm flipH="1">
            <a:off x="5609939" y="1683969"/>
            <a:ext cx="1258167" cy="47707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36">
            <a:extLst>
              <a:ext uri="{FF2B5EF4-FFF2-40B4-BE49-F238E27FC236}">
                <a16:creationId xmlns:a16="http://schemas.microsoft.com/office/drawing/2014/main" id="{ECBEF6BA-DB58-475E-CEC6-BDE8415AC04B}"/>
              </a:ext>
            </a:extLst>
          </p:cNvPr>
          <p:cNvCxnSpPr>
            <a:cxnSpLocks/>
          </p:cNvCxnSpPr>
          <p:nvPr/>
        </p:nvCxnSpPr>
        <p:spPr>
          <a:xfrm>
            <a:off x="7814598" y="4142738"/>
            <a:ext cx="1106628" cy="75383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47F2DAF9-4254-E1C4-4BC6-91293DA47F96}"/>
              </a:ext>
            </a:extLst>
          </p:cNvPr>
          <p:cNvPicPr>
            <a:picLocks noChangeAspect="1"/>
          </p:cNvPicPr>
          <p:nvPr/>
        </p:nvPicPr>
        <p:blipFill>
          <a:blip r:embed="rId3"/>
          <a:stretch>
            <a:fillRect/>
          </a:stretch>
        </p:blipFill>
        <p:spPr>
          <a:xfrm>
            <a:off x="3237456" y="5104547"/>
            <a:ext cx="4826769" cy="753831"/>
          </a:xfrm>
          <a:prstGeom prst="rect">
            <a:avLst/>
          </a:prstGeom>
        </p:spPr>
      </p:pic>
      <p:sp>
        <p:nvSpPr>
          <p:cNvPr id="5" name="ZoneTexte 4">
            <a:extLst>
              <a:ext uri="{FF2B5EF4-FFF2-40B4-BE49-F238E27FC236}">
                <a16:creationId xmlns:a16="http://schemas.microsoft.com/office/drawing/2014/main" id="{BCBBDDB2-4040-EBFD-ED0F-ECF2D492BE52}"/>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222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1D19BDA5-3FCE-46B9-AB1C-CFADF9953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A770D5C5-C029-4ABE-88AD-56366A1E3133}"/>
              </a:ext>
            </a:extLst>
          </p:cNvPr>
          <p:cNvSpPr txBox="1">
            <a:spLocks/>
          </p:cNvSpPr>
          <p:nvPr/>
        </p:nvSpPr>
        <p:spPr>
          <a:xfrm>
            <a:off x="428367" y="1033443"/>
            <a:ext cx="11477368" cy="88368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0"/>
              </a:spcAft>
              <a:buClr>
                <a:prstClr val="black"/>
              </a:buClr>
              <a:buSzPct val="100000"/>
              <a:buFont typeface="Arial" panose="020B0604020202020204" pitchFamily="34" charset="0"/>
              <a:buNone/>
              <a:tabLst/>
              <a:defRPr/>
            </a:pPr>
            <a:r>
              <a:rPr kumimoji="0" lang="fr-FR" sz="20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La délégation permet le transfert des droits :</a:t>
            </a:r>
          </a:p>
        </p:txBody>
      </p:sp>
      <p:pic>
        <p:nvPicPr>
          <p:cNvPr id="12" name="Grafik 3">
            <a:extLst>
              <a:ext uri="{FF2B5EF4-FFF2-40B4-BE49-F238E27FC236}">
                <a16:creationId xmlns:a16="http://schemas.microsoft.com/office/drawing/2014/main" id="{DA980743-C2AA-4954-8C9F-FDD1CB162DEF}"/>
              </a:ext>
            </a:extLst>
          </p:cNvPr>
          <p:cNvPicPr>
            <a:picLocks noChangeAspect="1"/>
          </p:cNvPicPr>
          <p:nvPr/>
        </p:nvPicPr>
        <p:blipFill rotWithShape="1">
          <a:blip r:embed="rId3"/>
          <a:srcRect r="36208" b="33537"/>
          <a:stretch/>
        </p:blipFill>
        <p:spPr>
          <a:xfrm>
            <a:off x="494178" y="1547923"/>
            <a:ext cx="6934206" cy="4174769"/>
          </a:xfrm>
          <a:prstGeom prst="rect">
            <a:avLst/>
          </a:prstGeom>
        </p:spPr>
      </p:pic>
      <p:sp>
        <p:nvSpPr>
          <p:cNvPr id="13" name="Textplatzhalter 14">
            <a:extLst>
              <a:ext uri="{FF2B5EF4-FFF2-40B4-BE49-F238E27FC236}">
                <a16:creationId xmlns:a16="http://schemas.microsoft.com/office/drawing/2014/main" id="{EC47C470-E8E6-46EF-A5DC-4842CF747484}"/>
              </a:ext>
            </a:extLst>
          </p:cNvPr>
          <p:cNvSpPr txBox="1">
            <a:spLocks/>
          </p:cNvSpPr>
          <p:nvPr/>
        </p:nvSpPr>
        <p:spPr>
          <a:xfrm>
            <a:off x="7697110" y="1497194"/>
            <a:ext cx="4066523" cy="4418862"/>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Sara Dubois peut déléguer son droit de </a:t>
            </a:r>
            <a:r>
              <a:rPr lang="fr-FR" sz="1800" dirty="0">
                <a:solidFill>
                  <a:prstClr val="black"/>
                </a:solidFill>
                <a:latin typeface="Arial" panose="020B0604020202020204" pitchFamily="34" charset="0"/>
                <a:cs typeface="Arial" panose="020B0604020202020204" pitchFamily="34" charset="0"/>
              </a:rPr>
              <a:t>consultation</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la pièce du dossier à (au profil de) René Michel. </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délégation peut:</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594" marR="0" lvl="0" indent="-228594" algn="l" defTabSz="914377" rtl="0" eaLnBrk="1" fontAlgn="auto" latinLnBrk="0" hangingPunct="1">
              <a:lnSpc>
                <a:spcPct val="90000"/>
              </a:lnSpc>
              <a:spcBef>
                <a:spcPts val="0"/>
              </a:spcBef>
              <a:spcAft>
                <a:spcPts val="0"/>
              </a:spcAft>
              <a:buClrTx/>
              <a:buSzTx/>
              <a:buFont typeface="Symbol" panose="05050102010706020507" pitchFamily="18" charset="2"/>
              <a:buChar char="-"/>
              <a:tabLst/>
              <a:defRPr/>
            </a:pPr>
            <a:r>
              <a:rPr lang="fr-FR" sz="1800" dirty="0">
                <a:solidFill>
                  <a:prstClr val="black"/>
                </a:solidFill>
                <a:latin typeface="Arial" panose="020B0604020202020204" pitchFamily="34" charset="0"/>
                <a:cs typeface="Arial" panose="020B0604020202020204" pitchFamily="34" charset="0"/>
              </a:rPr>
              <a:t>Être générale ou spécifique à un dossier</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594" marR="0" lvl="0" indent="-228594" algn="l" defTabSz="914377"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S'appliquer à des actions spécifiques : p. ex. recevoir une notification, déposer une requête, consulter un dossier, etc. </a:t>
            </a:r>
          </a:p>
          <a:p>
            <a:pPr marL="0" marR="0" lvl="0" indent="0" algn="l" defTabSz="914377" rtl="0" eaLnBrk="1" fontAlgn="auto" latinLnBrk="0" hangingPunct="1">
              <a:lnSpc>
                <a:spcPct val="90000"/>
              </a:lnSpc>
              <a:spcBef>
                <a:spcPts val="0"/>
              </a:spcBef>
              <a:spcAft>
                <a:spcPts val="0"/>
              </a:spcAft>
              <a:buClrTx/>
              <a:buSz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spcBef>
                <a:spcPts val="0"/>
              </a:spcBef>
              <a:buNone/>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Important : l'autorité judiciaire ne voit pas que René Michel consulte. </a:t>
            </a:r>
          </a:p>
          <a:p>
            <a:pPr marL="0" indent="0">
              <a:spcBef>
                <a:spcPts val="0"/>
              </a:spcBef>
              <a:buNone/>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L'organisation du côté des intervenants n'est pas visible. </a:t>
            </a:r>
          </a:p>
        </p:txBody>
      </p:sp>
      <p:sp>
        <p:nvSpPr>
          <p:cNvPr id="10" name="Textfeld 9">
            <a:extLst>
              <a:ext uri="{FF2B5EF4-FFF2-40B4-BE49-F238E27FC236}">
                <a16:creationId xmlns:a16="http://schemas.microsoft.com/office/drawing/2014/main" id="{B93FE03B-3898-451C-A489-40A02CFC8381}"/>
              </a:ext>
            </a:extLst>
          </p:cNvPr>
          <p:cNvSpPr txBox="1"/>
          <p:nvPr/>
        </p:nvSpPr>
        <p:spPr>
          <a:xfrm>
            <a:off x="296780" y="5916056"/>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Calibri" panose="020F0502020204030204"/>
              </a:rPr>
              <a:t>Source </a:t>
            </a: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C6037780-069E-F1BF-AA44-B8962CA4A87A}"/>
              </a:ext>
            </a:extLst>
          </p:cNvPr>
          <p:cNvSpPr txBox="1"/>
          <p:nvPr/>
        </p:nvSpPr>
        <p:spPr>
          <a:xfrm>
            <a:off x="4468306" y="5017689"/>
            <a:ext cx="2960078" cy="584775"/>
          </a:xfrm>
          <a:prstGeom prst="rect">
            <a:avLst/>
          </a:prstGeom>
          <a:solidFill>
            <a:srgbClr val="F2DCDA"/>
          </a:solidFill>
        </p:spPr>
        <p:txBody>
          <a:bodyPr wrap="square" rtlCol="0">
            <a:spAutoFit/>
          </a:bodyPr>
          <a:lstStyle/>
          <a:p>
            <a:pPr algn="ctr"/>
            <a:r>
              <a:rPr lang="fr-FR" sz="1600" i="1" dirty="0"/>
              <a:t>Organisation interne invisible pour les autorités judiciaires</a:t>
            </a:r>
            <a:endParaRPr lang="fr-CH" sz="1600" i="1" dirty="0"/>
          </a:p>
        </p:txBody>
      </p:sp>
      <p:sp>
        <p:nvSpPr>
          <p:cNvPr id="4" name="ZoneTexte 3">
            <a:extLst>
              <a:ext uri="{FF2B5EF4-FFF2-40B4-BE49-F238E27FC236}">
                <a16:creationId xmlns:a16="http://schemas.microsoft.com/office/drawing/2014/main" id="{F3457784-A660-C890-03C1-C1F5B76DE901}"/>
              </a:ext>
            </a:extLst>
          </p:cNvPr>
          <p:cNvSpPr txBox="1"/>
          <p:nvPr/>
        </p:nvSpPr>
        <p:spPr>
          <a:xfrm>
            <a:off x="2121570" y="3450641"/>
            <a:ext cx="1451728" cy="369332"/>
          </a:xfrm>
          <a:prstGeom prst="rect">
            <a:avLst/>
          </a:prstGeom>
          <a:solidFill>
            <a:schemeClr val="bg1"/>
          </a:solidFill>
        </p:spPr>
        <p:txBody>
          <a:bodyPr wrap="square" rtlCol="0">
            <a:spAutoFit/>
          </a:bodyPr>
          <a:lstStyle/>
          <a:p>
            <a:r>
              <a:rPr lang="fr-FR" dirty="0"/>
              <a:t>Tribunal civil</a:t>
            </a:r>
            <a:endParaRPr lang="fr-CH" dirty="0"/>
          </a:p>
        </p:txBody>
      </p:sp>
      <p:sp>
        <p:nvSpPr>
          <p:cNvPr id="5" name="ZoneTexte 4">
            <a:extLst>
              <a:ext uri="{FF2B5EF4-FFF2-40B4-BE49-F238E27FC236}">
                <a16:creationId xmlns:a16="http://schemas.microsoft.com/office/drawing/2014/main" id="{8C417867-0B4B-04DE-1B11-003DB91F332B}"/>
              </a:ext>
            </a:extLst>
          </p:cNvPr>
          <p:cNvSpPr txBox="1"/>
          <p:nvPr/>
        </p:nvSpPr>
        <p:spPr>
          <a:xfrm>
            <a:off x="1508228" y="4589904"/>
            <a:ext cx="1838287" cy="338554"/>
          </a:xfrm>
          <a:prstGeom prst="rect">
            <a:avLst/>
          </a:prstGeom>
          <a:solidFill>
            <a:schemeClr val="bg1"/>
          </a:solidFill>
        </p:spPr>
        <p:txBody>
          <a:bodyPr wrap="square" rtlCol="0">
            <a:spAutoFit/>
          </a:bodyPr>
          <a:lstStyle/>
          <a:p>
            <a:r>
              <a:rPr lang="fr-FR" sz="1600" i="1" dirty="0"/>
              <a:t>      Renvoie à</a:t>
            </a:r>
            <a:endParaRPr lang="fr-CH" sz="1600" i="1" dirty="0"/>
          </a:p>
        </p:txBody>
      </p:sp>
      <p:sp>
        <p:nvSpPr>
          <p:cNvPr id="2" name="ZoneTexte 1">
            <a:extLst>
              <a:ext uri="{FF2B5EF4-FFF2-40B4-BE49-F238E27FC236}">
                <a16:creationId xmlns:a16="http://schemas.microsoft.com/office/drawing/2014/main" id="{B1015EF6-23AD-E2F2-E670-3CD6DFC66A43}"/>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405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2">
            <a:extLst>
              <a:ext uri="{FF2B5EF4-FFF2-40B4-BE49-F238E27FC236}">
                <a16:creationId xmlns:a16="http://schemas.microsoft.com/office/drawing/2014/main" id="{772CA23F-24ED-4A6A-887E-D0B0F49F7121}"/>
              </a:ext>
            </a:extLst>
          </p:cNvPr>
          <p:cNvSpPr txBox="1">
            <a:spLocks/>
          </p:cNvSpPr>
          <p:nvPr/>
        </p:nvSpPr>
        <p:spPr>
          <a:xfrm>
            <a:off x="449263" y="1116012"/>
            <a:ext cx="11291887" cy="4625975"/>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0"/>
              </a:spcAft>
              <a:buClr>
                <a:prstClr val="black"/>
              </a:buClr>
              <a:buSzPct val="100000"/>
              <a:buFontTx/>
              <a:buNone/>
              <a:tabLst/>
              <a:defRPr/>
            </a:pPr>
            <a:r>
              <a:rPr lang="fr-FR" sz="2000" dirty="0">
                <a:solidFill>
                  <a:prstClr val="black"/>
                </a:solidFill>
                <a:latin typeface="Arial" panose="020B0604020202020204" pitchFamily="34" charset="0"/>
                <a:cs typeface="Arial" panose="020B0604020202020204" pitchFamily="34" charset="0"/>
              </a:rPr>
              <a:t>Rôles et délégations :</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 avocat peut endosser différents rôles, par exemple avocat représentant du service juridique d’un canton, partie à une procédure.</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Il peut déléguer les droits de consultation du dossier ou de communication dans le domaine judiciaire. </a:t>
            </a:r>
          </a:p>
          <a:p>
            <a:pPr marL="542925" marR="0" lvl="1" indent="0" algn="l" defTabSz="914400" rtl="0" eaLnBrk="1" fontAlgn="auto" latinLnBrk="0" hangingPunct="1">
              <a:lnSpc>
                <a:spcPts val="3200"/>
              </a:lnSpc>
              <a:spcBef>
                <a:spcPts val="1500"/>
              </a:spcBef>
              <a:spcAft>
                <a:spcPts val="0"/>
              </a:spcAft>
              <a:buClrTx/>
              <a:buSzPct val="100000"/>
              <a:buNone/>
              <a:tabLst/>
              <a:defRPr/>
            </a:pPr>
            <a:r>
              <a:rPr lang="fr-FR" sz="16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L’autorité judiciaire n’en est pas informée.</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plateforme ne vérifie pas le statut professionnel d’un avocat.</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feld 7">
            <a:extLst>
              <a:ext uri="{FF2B5EF4-FFF2-40B4-BE49-F238E27FC236}">
                <a16:creationId xmlns:a16="http://schemas.microsoft.com/office/drawing/2014/main" id="{575D5370-C959-4ED2-A338-C7A8CB39F501}"/>
              </a:ext>
            </a:extLst>
          </p:cNvPr>
          <p:cNvSpPr txBox="1"/>
          <p:nvPr/>
        </p:nvSpPr>
        <p:spPr>
          <a:xfrm>
            <a:off x="10654033" y="5900158"/>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Source :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E3CE7A46-47EA-A77B-8613-7AF13E5A9945}"/>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761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2">
            <a:extLst>
              <a:ext uri="{FF2B5EF4-FFF2-40B4-BE49-F238E27FC236}">
                <a16:creationId xmlns:a16="http://schemas.microsoft.com/office/drawing/2014/main" id="{772CA23F-24ED-4A6A-887E-D0B0F49F7121}"/>
              </a:ext>
            </a:extLst>
          </p:cNvPr>
          <p:cNvSpPr txBox="1">
            <a:spLocks/>
          </p:cNvSpPr>
          <p:nvPr/>
        </p:nvSpPr>
        <p:spPr>
          <a:xfrm>
            <a:off x="449263" y="1116012"/>
            <a:ext cx="11397834" cy="4776269"/>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3200"/>
              </a:lnSpc>
              <a:spcBef>
                <a:spcPts val="1500"/>
              </a:spcBef>
              <a:spcAft>
                <a:spcPts val="0"/>
              </a:spcAft>
              <a:buClr>
                <a:srgbClr val="4472C4">
                  <a:lumMod val="75000"/>
                </a:srgbClr>
              </a:buClr>
              <a:buSzPct val="100000"/>
              <a:buFontTx/>
              <a:buNone/>
              <a:tabLst/>
              <a:defRPr/>
            </a:pPr>
            <a:r>
              <a:rPr kumimoji="0" lang="fr-FR"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Avec la plateforme «</a:t>
            </a:r>
            <a:r>
              <a:rPr kumimoji="0" lang="fr-FR"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Justitia.Swiss</a:t>
            </a:r>
            <a:r>
              <a:rPr kumimoji="0" lang="fr-FR"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lang="fr-FR" sz="1600" dirty="0">
                <a:solidFill>
                  <a:srgbClr val="000000"/>
                </a:solidFill>
                <a:latin typeface="Arial" panose="020B0604020202020204" pitchFamily="34" charset="0"/>
                <a:cs typeface="Arial" panose="020B0604020202020204" pitchFamily="34" charset="0"/>
              </a:rPr>
              <a:t>Pas d’intervention dans l’organisation/les procédures d’un cabinet</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plateforme ne lit aucun document (respect du secret professionnel)</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disponibilité de la plateforme sera surveillée par l'organisation technique opérationnelle</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Une hotline est disponible 7 jours sur 7, pour répondre aux questions</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protection des données et la sécurité de l'information sont garanties conformément aux dispositions légales. L'adaptation des mesures de sécurité est une tâche permanente</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feld 7">
            <a:extLst>
              <a:ext uri="{FF2B5EF4-FFF2-40B4-BE49-F238E27FC236}">
                <a16:creationId xmlns:a16="http://schemas.microsoft.com/office/drawing/2014/main" id="{575D5370-C959-4ED2-A338-C7A8CB39F501}"/>
              </a:ext>
            </a:extLst>
          </p:cNvPr>
          <p:cNvSpPr txBox="1"/>
          <p:nvPr/>
        </p:nvSpPr>
        <p:spPr>
          <a:xfrm>
            <a:off x="10691741" y="5930517"/>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Source :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482528B4-BF39-54A6-24C5-764A57A8074C}"/>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55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14EF52DF-EE6D-4DA1-90C6-96F60B00A123}"/>
              </a:ext>
            </a:extLst>
          </p:cNvPr>
          <p:cNvSpPr txBox="1"/>
          <p:nvPr/>
        </p:nvSpPr>
        <p:spPr>
          <a:xfrm>
            <a:off x="296780" y="5924109"/>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Calibri" panose="020F0502020204030204"/>
              </a:rPr>
              <a:t>Source </a:t>
            </a: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3BCB88B8-348D-8D42-5C2F-700E328CD8E3}"/>
              </a:ext>
            </a:extLst>
          </p:cNvPr>
          <p:cNvPicPr>
            <a:picLocks noChangeAspect="1"/>
          </p:cNvPicPr>
          <p:nvPr/>
        </p:nvPicPr>
        <p:blipFill>
          <a:blip r:embed="rId3"/>
          <a:stretch>
            <a:fillRect/>
          </a:stretch>
        </p:blipFill>
        <p:spPr>
          <a:xfrm>
            <a:off x="283344" y="1648778"/>
            <a:ext cx="11625311" cy="3560444"/>
          </a:xfrm>
          <a:prstGeom prst="rect">
            <a:avLst/>
          </a:prstGeom>
        </p:spPr>
      </p:pic>
      <p:sp>
        <p:nvSpPr>
          <p:cNvPr id="5" name="ZoneTexte 4">
            <a:extLst>
              <a:ext uri="{FF2B5EF4-FFF2-40B4-BE49-F238E27FC236}">
                <a16:creationId xmlns:a16="http://schemas.microsoft.com/office/drawing/2014/main" id="{5ABCEB96-4E90-2FCC-E8DC-61CDE45B2170}"/>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713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2">
            <a:extLst>
              <a:ext uri="{FF2B5EF4-FFF2-40B4-BE49-F238E27FC236}">
                <a16:creationId xmlns:a16="http://schemas.microsoft.com/office/drawing/2014/main" id="{772CA23F-24ED-4A6A-887E-D0B0F49F7121}"/>
              </a:ext>
            </a:extLst>
          </p:cNvPr>
          <p:cNvSpPr txBox="1">
            <a:spLocks/>
          </p:cNvSpPr>
          <p:nvPr/>
        </p:nvSpPr>
        <p:spPr>
          <a:xfrm>
            <a:off x="449263" y="1200540"/>
            <a:ext cx="10828338" cy="4610222"/>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2400"/>
              </a:spcAft>
              <a:buClr>
                <a:prstClr val="black"/>
              </a:buClr>
              <a:buSzPct val="100000"/>
              <a:buFontTx/>
              <a:buNone/>
              <a:tabLst/>
              <a:defRPr/>
            </a:pPr>
            <a:r>
              <a:rPr lang="fr-FR" sz="2400" dirty="0">
                <a:solidFill>
                  <a:prstClr val="black"/>
                </a:solidFill>
                <a:latin typeface="Arial" panose="020B0604020202020204" pitchFamily="34" charset="0"/>
                <a:cs typeface="Arial" panose="020B0604020202020204" pitchFamily="34" charset="0"/>
              </a:rPr>
              <a:t>Exigences manifestées par les avocats (non-exhaustif) :</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7675" marR="0" lvl="1" indent="-250825" algn="l" defTabSz="914400" rtl="0" eaLnBrk="1" fontAlgn="auto" latinLnBrk="0" hangingPunct="1">
              <a:lnSpc>
                <a:spcPts val="600"/>
              </a:lnSpc>
              <a:spcBef>
                <a:spcPts val="600"/>
              </a:spcBef>
              <a:spcAft>
                <a:spcPts val="180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Caractère </a:t>
            </a:r>
            <a:r>
              <a:rPr kumimoji="0" lang="fr-FR"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user-</a:t>
            </a:r>
            <a:r>
              <a:rPr kumimoji="0" lang="fr-FR" sz="1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friendly</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configurable de la plateforme</a:t>
            </a:r>
          </a:p>
          <a:p>
            <a:pPr marL="447675" marR="0" lvl="1" indent="-250825" algn="l" defTabSz="914400" rtl="0" eaLnBrk="1" fontAlgn="auto" latinLnBrk="0" hangingPunct="1">
              <a:lnSpc>
                <a:spcPts val="600"/>
              </a:lnSpc>
              <a:spcBef>
                <a:spcPts val="600"/>
              </a:spcBef>
              <a:spcAft>
                <a:spcPts val="1800"/>
              </a:spcAft>
              <a:buClrTx/>
              <a:buSzPct val="100000"/>
              <a:buFont typeface="Arial" panose="020B0604020202020204" pitchFamily="34" charset="0"/>
              <a:buChar char="•"/>
              <a:tabLst/>
              <a:defRPr/>
            </a:pPr>
            <a:r>
              <a:rPr lang="fr-FR" sz="1600" dirty="0">
                <a:solidFill>
                  <a:srgbClr val="000000"/>
                </a:solidFill>
                <a:latin typeface="Arial" panose="020B0604020202020204" pitchFamily="34" charset="0"/>
                <a:cs typeface="Arial" panose="020B0604020202020204" pitchFamily="34" charset="0"/>
              </a:rPr>
              <a:t>De quelle manière une personne morale (en tant que partie) interagit-elle au travers de la plateforme ?</a:t>
            </a:r>
          </a:p>
          <a:p>
            <a:pPr marL="447675" lvl="1" indent="-250825">
              <a:lnSpc>
                <a:spcPts val="600"/>
              </a:lnSpc>
              <a:spcBef>
                <a:spcPts val="600"/>
              </a:spcBef>
              <a:spcAft>
                <a:spcPts val="1800"/>
              </a:spcAft>
              <a:buClrTx/>
              <a:buFont typeface="Arial" panose="020B0604020202020204" pitchFamily="34" charset="0"/>
              <a:buChar char="•"/>
              <a:defRPr/>
            </a:pPr>
            <a:r>
              <a:rPr lang="fr-FR" sz="1600" dirty="0">
                <a:solidFill>
                  <a:srgbClr val="000000"/>
                </a:solidFill>
                <a:latin typeface="Arial" panose="020B0604020202020204" pitchFamily="34" charset="0"/>
                <a:cs typeface="Arial" panose="020B0604020202020204" pitchFamily="34" charset="0"/>
              </a:rPr>
              <a:t>L’avocat ne doit pas supporter la preuve du dysfonctionnement de la plateforme</a:t>
            </a:r>
          </a:p>
          <a:p>
            <a:pPr marL="447675" marR="0" lvl="1" indent="-250825" algn="l" defTabSz="914400" rtl="0" eaLnBrk="1" fontAlgn="auto" latinLnBrk="0" hangingPunct="1">
              <a:lnSpc>
                <a:spcPts val="600"/>
              </a:lnSpc>
              <a:spcBef>
                <a:spcPts val="600"/>
              </a:spcBef>
              <a:spcAft>
                <a:spcPts val="180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Accès au dossier </a:t>
            </a:r>
            <a:r>
              <a:rPr lang="fr-FR" sz="1600" dirty="0">
                <a:solidFill>
                  <a:srgbClr val="000000"/>
                </a:solidFill>
                <a:latin typeface="Arial" panose="020B0604020202020204" pitchFamily="34" charset="0"/>
                <a:cs typeface="Arial" panose="020B0604020202020204" pitchFamily="34" charset="0"/>
              </a:rPr>
              <a:t>par l’avocat après la résiliation/levée de son mandat ?</a:t>
            </a:r>
          </a:p>
          <a:p>
            <a:pPr marL="447675" marR="0" lvl="1" indent="-250825" algn="l" defTabSz="914400" rtl="0" eaLnBrk="1" fontAlgn="auto" latinLnBrk="0" hangingPunct="1">
              <a:lnSpc>
                <a:spcPts val="600"/>
              </a:lnSpc>
              <a:spcBef>
                <a:spcPts val="600"/>
              </a:spcBef>
              <a:spcAft>
                <a:spcPts val="1800"/>
              </a:spcAft>
              <a:buClrTx/>
              <a:buSzPct val="100000"/>
              <a:buFont typeface="Arial" panose="020B0604020202020204" pitchFamily="34" charset="0"/>
              <a:buChar char="•"/>
              <a:tabLst/>
              <a:defRPr/>
            </a:pPr>
            <a:r>
              <a:rPr lang="fr-FR" sz="1600" dirty="0">
                <a:solidFill>
                  <a:srgbClr val="000000"/>
                </a:solidFill>
                <a:latin typeface="Arial" panose="020B0604020202020204" pitchFamily="34" charset="0"/>
                <a:cs typeface="Arial" panose="020B0604020202020204" pitchFamily="34" charset="0"/>
              </a:rPr>
              <a:t>Outils-métiers des avocats:</a:t>
            </a:r>
          </a:p>
          <a:p>
            <a:pPr marL="951675" lvl="3" indent="-250825">
              <a:lnSpc>
                <a:spcPts val="600"/>
              </a:lnSpc>
              <a:spcBef>
                <a:spcPts val="600"/>
              </a:spcBef>
              <a:spcAft>
                <a:spcPts val="1800"/>
              </a:spcAft>
              <a:buClrTx/>
              <a:buFont typeface="Arial" panose="020B0604020202020204" pitchFamily="34" charset="0"/>
              <a:buChar char="•"/>
              <a:defRPr/>
            </a:pPr>
            <a:r>
              <a:rPr lang="fr-FR" sz="1600" dirty="0">
                <a:solidFill>
                  <a:srgbClr val="000000"/>
                </a:solidFill>
                <a:latin typeface="Arial" panose="020B0604020202020204" pitchFamily="34" charset="0"/>
                <a:cs typeface="Arial" panose="020B0604020202020204" pitchFamily="34" charset="0"/>
              </a:rPr>
              <a:t>Compatibilité</a:t>
            </a:r>
          </a:p>
          <a:p>
            <a:pPr marL="951675" lvl="3" indent="-250825">
              <a:lnSpc>
                <a:spcPts val="600"/>
              </a:lnSpc>
              <a:spcBef>
                <a:spcPts val="600"/>
              </a:spcBef>
              <a:spcAft>
                <a:spcPts val="1800"/>
              </a:spcAft>
              <a:buClrTx/>
              <a:buFont typeface="Arial" panose="020B0604020202020204" pitchFamily="34" charset="0"/>
              <a:buChar char="•"/>
              <a:defRPr/>
            </a:pPr>
            <a:r>
              <a:rPr lang="fr-FR" sz="1600" dirty="0">
                <a:solidFill>
                  <a:srgbClr val="000000"/>
                </a:solidFill>
                <a:latin typeface="Arial" panose="020B0604020202020204" pitchFamily="34" charset="0"/>
                <a:cs typeface="Arial" panose="020B0604020202020204" pitchFamily="34" charset="0"/>
              </a:rPr>
              <a:t>Mise à disposition (anticipée) des APIs</a:t>
            </a:r>
          </a:p>
          <a:p>
            <a:pPr marL="951675" lvl="3" indent="-250825">
              <a:lnSpc>
                <a:spcPts val="600"/>
              </a:lnSpc>
              <a:spcBef>
                <a:spcPts val="600"/>
              </a:spcBef>
              <a:spcAft>
                <a:spcPts val="1800"/>
              </a:spcAft>
              <a:buClrTx/>
              <a:buFont typeface="Arial" panose="020B0604020202020204" pitchFamily="34" charset="0"/>
              <a:buChar char="•"/>
              <a:defRPr/>
            </a:pPr>
            <a:r>
              <a:rPr lang="fr-FR" sz="1600" dirty="0">
                <a:solidFill>
                  <a:srgbClr val="000000"/>
                </a:solidFill>
                <a:latin typeface="Arial" panose="020B0604020202020204" pitchFamily="34" charset="0"/>
                <a:cs typeface="Arial" panose="020B0604020202020204" pitchFamily="34" charset="0"/>
              </a:rPr>
              <a:t>Coûts escomptés</a:t>
            </a:r>
          </a:p>
          <a:p>
            <a:pPr marL="951675" lvl="3" indent="-250825">
              <a:lnSpc>
                <a:spcPts val="600"/>
              </a:lnSpc>
              <a:spcBef>
                <a:spcPts val="600"/>
              </a:spcBef>
              <a:spcAft>
                <a:spcPts val="1800"/>
              </a:spcAft>
              <a:buClrTx/>
              <a:buFont typeface="Arial" panose="020B0604020202020204" pitchFamily="34" charset="0"/>
              <a:buChar char="•"/>
              <a:defRPr/>
            </a:pPr>
            <a:r>
              <a:rPr lang="fr-FR" sz="1600" dirty="0">
                <a:solidFill>
                  <a:srgbClr val="000000"/>
                </a:solidFill>
                <a:latin typeface="Arial" panose="020B0604020202020204" pitchFamily="34" charset="0"/>
                <a:cs typeface="Arial" panose="020B0604020202020204" pitchFamily="34" charset="0"/>
              </a:rPr>
              <a:t>Formation (y compris du personnel administratif)</a:t>
            </a:r>
          </a:p>
          <a:p>
            <a:pPr lvl="2">
              <a:lnSpc>
                <a:spcPts val="3200"/>
              </a:lnSpc>
              <a:buClrTx/>
              <a:buFont typeface="Arial" panose="020B0604020202020204" pitchFamily="34" charset="0"/>
              <a:buChar char="•"/>
              <a:defRPr/>
            </a:pPr>
            <a:endParaRPr kumimoji="0" lang="fr-FR"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8" name="Textfeld 7">
            <a:extLst>
              <a:ext uri="{FF2B5EF4-FFF2-40B4-BE49-F238E27FC236}">
                <a16:creationId xmlns:a16="http://schemas.microsoft.com/office/drawing/2014/main" id="{575D5370-C959-4ED2-A338-C7A8CB39F501}"/>
              </a:ext>
            </a:extLst>
          </p:cNvPr>
          <p:cNvSpPr txBox="1"/>
          <p:nvPr/>
        </p:nvSpPr>
        <p:spPr>
          <a:xfrm>
            <a:off x="10701167" y="5934545"/>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Calibri" panose="020F0502020204030204"/>
              </a:rPr>
              <a:t>Source</a:t>
            </a: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24A8250B-60F6-36E3-8233-E2742082671B}"/>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683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F35AFC-60F1-440A-9604-72D77FDF3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2">
            <a:extLst>
              <a:ext uri="{FF2B5EF4-FFF2-40B4-BE49-F238E27FC236}">
                <a16:creationId xmlns:a16="http://schemas.microsoft.com/office/drawing/2014/main" id="{772CA23F-24ED-4A6A-887E-D0B0F49F7121}"/>
              </a:ext>
            </a:extLst>
          </p:cNvPr>
          <p:cNvSpPr txBox="1">
            <a:spLocks/>
          </p:cNvSpPr>
          <p:nvPr/>
        </p:nvSpPr>
        <p:spPr>
          <a:xfrm>
            <a:off x="449263" y="1200540"/>
            <a:ext cx="10828338" cy="4610222"/>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0"/>
              </a:spcAft>
              <a:buClr>
                <a:prstClr val="black"/>
              </a:buClr>
              <a:buSzPct val="100000"/>
              <a:buFontTx/>
              <a:buNone/>
              <a:tabLst/>
              <a:defRPr/>
            </a:pPr>
            <a:r>
              <a:rPr lang="fr-FR" sz="2000" dirty="0">
                <a:solidFill>
                  <a:prstClr val="black"/>
                </a:solidFill>
                <a:latin typeface="Arial" panose="020B0604020202020204" pitchFamily="34" charset="0"/>
                <a:cs typeface="Arial" panose="020B0604020202020204" pitchFamily="34" charset="0"/>
              </a:rPr>
              <a:t>Conclusion : tout devient plus facile</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L'apposition d'une signature électronique qualifiée sur les écritures n'est plus nécessaire grâce à l'authentification sécurisée sur la plateforme</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 notifications par les autorités judiciaires se font par voie numérique, ce qui évite de devoir scanner des documents sous format papier</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Accès facile à la plateforme via un navigateur ou une interface</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Travail plus efficace avec le dossier numérique </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suppression des recherches improductives dans les dossiers sous format papier et concentration sur l'élaboration des écritures juridiques</a:t>
            </a:r>
          </a:p>
          <a:p>
            <a:pPr marL="252000" marR="0" lvl="1" indent="-2520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L'accès à la plateforme depuis n'importe où permet une plus grande flexibilité</a:t>
            </a:r>
            <a:endParaRPr kumimoji="0" lang="fr-FR"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8" name="Textfeld 7">
            <a:extLst>
              <a:ext uri="{FF2B5EF4-FFF2-40B4-BE49-F238E27FC236}">
                <a16:creationId xmlns:a16="http://schemas.microsoft.com/office/drawing/2014/main" id="{575D5370-C959-4ED2-A338-C7A8CB39F501}"/>
              </a:ext>
            </a:extLst>
          </p:cNvPr>
          <p:cNvSpPr txBox="1"/>
          <p:nvPr/>
        </p:nvSpPr>
        <p:spPr>
          <a:xfrm>
            <a:off x="10701167" y="5934545"/>
            <a:ext cx="36495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dirty="0">
                <a:solidFill>
                  <a:prstClr val="black"/>
                </a:solidFill>
                <a:latin typeface="Calibri" panose="020F0502020204030204"/>
              </a:rPr>
              <a:t>Source</a:t>
            </a: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24A8250B-60F6-36E3-8233-E2742082671B}"/>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38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a:noFill/>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4</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Signature</a:t>
            </a:r>
            <a:r>
              <a:rPr lang="de-CH" sz="2400" dirty="0"/>
              <a:t> </a:t>
            </a:r>
            <a:r>
              <a:rPr lang="de-CH" sz="2400" dirty="0" err="1"/>
              <a:t>d’e</a:t>
            </a:r>
            <a:r>
              <a:rPr lang="de-CH" sz="2400" dirty="0"/>
              <a:t>-mail</a:t>
            </a:r>
          </a:p>
          <a:p>
            <a:r>
              <a:rPr lang="de-CH" sz="2400" dirty="0" err="1"/>
              <a:t>Signature</a:t>
            </a:r>
            <a:r>
              <a:rPr lang="de-CH" sz="2400" dirty="0"/>
              <a:t> </a:t>
            </a:r>
            <a:r>
              <a:rPr lang="de-CH" sz="2400" dirty="0" err="1"/>
              <a:t>scannée</a:t>
            </a:r>
            <a:endParaRPr lang="de-CH" sz="2400" dirty="0"/>
          </a:p>
          <a:p>
            <a:r>
              <a:rPr lang="de-CH" sz="2400" dirty="0"/>
              <a:t>«</a:t>
            </a:r>
            <a:r>
              <a:rPr lang="de-CH" sz="2400" dirty="0" err="1"/>
              <a:t>Vraie</a:t>
            </a:r>
            <a:r>
              <a:rPr lang="de-CH" sz="2400" dirty="0"/>
              <a:t>» </a:t>
            </a:r>
            <a:r>
              <a:rPr lang="de-CH" sz="2400" dirty="0" err="1"/>
              <a:t>signature</a:t>
            </a:r>
            <a:r>
              <a:rPr lang="de-CH" sz="2400" dirty="0"/>
              <a:t> </a:t>
            </a:r>
            <a:r>
              <a:rPr lang="de-CH" sz="2400" dirty="0" err="1"/>
              <a:t>électronique</a:t>
            </a:r>
            <a:endParaRPr lang="de-CH" sz="2400" dirty="0"/>
          </a:p>
          <a:p>
            <a:r>
              <a:rPr lang="de-CH" sz="2400" dirty="0" err="1"/>
              <a:t>Signature</a:t>
            </a:r>
            <a:r>
              <a:rPr lang="de-CH" sz="2400" dirty="0"/>
              <a:t> </a:t>
            </a:r>
            <a:r>
              <a:rPr lang="de-CH" sz="2400" dirty="0" err="1"/>
              <a:t>électronique</a:t>
            </a:r>
            <a:r>
              <a:rPr lang="de-CH" sz="2400" dirty="0"/>
              <a:t> </a:t>
            </a:r>
            <a:r>
              <a:rPr lang="de-CH" sz="2400" dirty="0" err="1"/>
              <a:t>qualifiée</a:t>
            </a:r>
            <a:endParaRPr lang="de-CH" sz="2400" dirty="0"/>
          </a:p>
          <a:p>
            <a:endParaRPr lang="de-CH" sz="2400" dirty="0"/>
          </a:p>
          <a:p>
            <a:pPr marL="0" indent="0">
              <a:buNone/>
            </a:pPr>
            <a:r>
              <a:rPr lang="de-CH" sz="2400" dirty="0"/>
              <a:t>Il </a:t>
            </a:r>
            <a:r>
              <a:rPr lang="de-CH" sz="2400" dirty="0" err="1"/>
              <a:t>s’agit</a:t>
            </a:r>
            <a:r>
              <a:rPr lang="de-CH" sz="2400" dirty="0"/>
              <a:t> de </a:t>
            </a:r>
            <a:r>
              <a:rPr lang="de-CH" sz="2400" dirty="0" err="1"/>
              <a:t>pouvoir</a:t>
            </a:r>
            <a:r>
              <a:rPr lang="de-CH" sz="2400" dirty="0"/>
              <a:t> </a:t>
            </a:r>
            <a:r>
              <a:rPr lang="de-CH" sz="2400" dirty="0" err="1"/>
              <a:t>prouver</a:t>
            </a:r>
            <a:r>
              <a:rPr lang="de-CH" sz="2400" dirty="0"/>
              <a:t> le </a:t>
            </a:r>
            <a:r>
              <a:rPr lang="de-CH" sz="2400" dirty="0" err="1"/>
              <a:t>lien</a:t>
            </a:r>
            <a:r>
              <a:rPr lang="de-CH" sz="2400" dirty="0"/>
              <a:t> entre la </a:t>
            </a:r>
            <a:r>
              <a:rPr lang="de-CH" sz="2400" dirty="0" err="1"/>
              <a:t>personne</a:t>
            </a:r>
            <a:r>
              <a:rPr lang="de-CH" sz="2400" dirty="0"/>
              <a:t> et la </a:t>
            </a:r>
            <a:r>
              <a:rPr lang="de-CH" sz="2400" dirty="0" err="1"/>
              <a:t>signature</a:t>
            </a:r>
            <a:r>
              <a:rPr lang="de-CH" sz="2400" dirty="0"/>
              <a:t>.</a:t>
            </a:r>
          </a:p>
          <a:p>
            <a:endParaRPr lang="de-CH" sz="2400"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Signature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électronique</a:t>
            </a:r>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A0858E-D4D1-4CC3-9E50-413DA582FB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95B37-472F-4C9A-A0A0-70B00F94DFB7}"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Textplatzhalter 2">
            <a:extLst>
              <a:ext uri="{FF2B5EF4-FFF2-40B4-BE49-F238E27FC236}">
                <a16:creationId xmlns:a16="http://schemas.microsoft.com/office/drawing/2014/main" id="{AC1AAF84-E459-4BC3-AD8C-C6A43031AAAB}"/>
              </a:ext>
            </a:extLst>
          </p:cNvPr>
          <p:cNvSpPr txBox="1">
            <a:spLocks/>
          </p:cNvSpPr>
          <p:nvPr/>
        </p:nvSpPr>
        <p:spPr>
          <a:xfrm>
            <a:off x="6019306" y="5227124"/>
            <a:ext cx="3053902" cy="900459"/>
          </a:xfrm>
          <a:prstGeom prst="rect">
            <a:avLst/>
          </a:prstGeom>
        </p:spPr>
        <p:txBody>
          <a:bodyPr vert="horz" lIns="0" tIns="0" rIns="0" bIns="0" rtlCol="0" anchor="ctr">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white"/>
                </a:solidFill>
                <a:effectLst/>
                <a:uLnTx/>
                <a:uFillTx/>
                <a:latin typeface="Calibri" panose="020F0502020204030204"/>
                <a:ea typeface="+mn-ea"/>
                <a:cs typeface="+mn-cs"/>
              </a:rPr>
              <a:t>Schrittweise Einführung</a:t>
            </a:r>
          </a:p>
        </p:txBody>
      </p:sp>
      <p:sp>
        <p:nvSpPr>
          <p:cNvPr id="32" name="Textfeld 31">
            <a:extLst>
              <a:ext uri="{FF2B5EF4-FFF2-40B4-BE49-F238E27FC236}">
                <a16:creationId xmlns:a16="http://schemas.microsoft.com/office/drawing/2014/main" id="{2D39EBC6-9CEF-488B-9D70-ED61CAF4F747}"/>
              </a:ext>
            </a:extLst>
          </p:cNvPr>
          <p:cNvSpPr txBox="1"/>
          <p:nvPr/>
        </p:nvSpPr>
        <p:spPr>
          <a:xfrm>
            <a:off x="7966059" y="5853905"/>
            <a:ext cx="364958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Calibri" panose="020F0502020204030204"/>
                <a:ea typeface="+mn-ea"/>
                <a:cs typeface="+mn-cs"/>
              </a:rPr>
              <a:t>Source : Justitia 4.0</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Inhaltsplatzhalter 2">
            <a:extLst>
              <a:ext uri="{FF2B5EF4-FFF2-40B4-BE49-F238E27FC236}">
                <a16:creationId xmlns:a16="http://schemas.microsoft.com/office/drawing/2014/main" id="{28ED2CCA-33AD-4C96-A395-22D297487B0F}"/>
              </a:ext>
            </a:extLst>
          </p:cNvPr>
          <p:cNvSpPr txBox="1">
            <a:spLocks/>
          </p:cNvSpPr>
          <p:nvPr/>
        </p:nvSpPr>
        <p:spPr>
          <a:xfrm>
            <a:off x="449263" y="1011656"/>
            <a:ext cx="11291887" cy="552451"/>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Tx/>
              <a:buNone/>
              <a:defRPr sz="1800" b="0" i="0" kern="1200">
                <a:solidFill>
                  <a:schemeClr val="tx1"/>
                </a:solidFill>
                <a:latin typeface="+mn-lt"/>
                <a:ea typeface="+mn-ea"/>
                <a:cs typeface="+mn-cs"/>
              </a:defRPr>
            </a:lvl1pPr>
            <a:lvl2pPr marL="252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2pPr>
            <a:lvl3pPr marL="504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3pPr>
            <a:lvl4pPr marL="756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4pPr>
            <a:lvl5pPr marL="1008000" indent="-252000" algn="l" defTabSz="914400" rtl="0" eaLnBrk="1" latinLnBrk="0" hangingPunct="1">
              <a:lnSpc>
                <a:spcPts val="2400"/>
              </a:lnSpc>
              <a:spcBef>
                <a:spcPts val="1500"/>
              </a:spcBef>
              <a:buClr>
                <a:schemeClr val="tx1"/>
              </a:buClr>
              <a:buSzPct val="100000"/>
              <a:buFontTx/>
              <a:buBlip>
                <a:blip r:embed="rId3"/>
              </a:buBlip>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ts val="2400"/>
              </a:lnSpc>
              <a:spcBef>
                <a:spcPts val="1500"/>
              </a:spcBef>
              <a:spcAft>
                <a:spcPts val="0"/>
              </a:spcAft>
              <a:buClr>
                <a:srgbClr val="000000"/>
              </a:buClr>
              <a:buSzPct val="100000"/>
              <a:buFontTx/>
              <a:buNone/>
              <a:tabLst/>
              <a:defRPr/>
            </a:pPr>
            <a:r>
              <a:rPr kumimoji="0" lang="fr-CH" sz="260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Informations sur le projet </a:t>
            </a:r>
          </a:p>
          <a:p>
            <a:pPr marL="0" marR="0" lvl="1" indent="0" algn="l" defTabSz="914400" rtl="0" eaLnBrk="1" fontAlgn="auto" latinLnBrk="0" hangingPunct="1">
              <a:lnSpc>
                <a:spcPts val="2400"/>
              </a:lnSpc>
              <a:spcBef>
                <a:spcPts val="1500"/>
              </a:spcBef>
              <a:spcAft>
                <a:spcPts val="0"/>
              </a:spcAft>
              <a:buClr>
                <a:srgbClr val="000000"/>
              </a:buClr>
              <a:buSzPct val="100000"/>
              <a:buFontTx/>
              <a:buNone/>
              <a:tabLst/>
              <a:defRPr/>
            </a:pPr>
            <a:endParaRPr kumimoji="0" lang="de-DE" sz="18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8" name="Textplatzhalter 2">
            <a:extLst>
              <a:ext uri="{FF2B5EF4-FFF2-40B4-BE49-F238E27FC236}">
                <a16:creationId xmlns:a16="http://schemas.microsoft.com/office/drawing/2014/main" id="{561B311A-56E3-465F-BD6E-658EB4F34361}"/>
              </a:ext>
            </a:extLst>
          </p:cNvPr>
          <p:cNvSpPr txBox="1">
            <a:spLocks/>
          </p:cNvSpPr>
          <p:nvPr/>
        </p:nvSpPr>
        <p:spPr>
          <a:xfrm>
            <a:off x="449263" y="1276350"/>
            <a:ext cx="5751512" cy="462597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1" indent="-3429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Site web du</a:t>
            </a:r>
            <a:r>
              <a:rPr kumimoji="0" lang="fr-CH" sz="20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projet </a:t>
            </a:r>
            <a:r>
              <a:rPr kumimoji="0" lang="de-CH"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lang="fr-CH" sz="2000" dirty="0">
                <a:hlinkClick r:id="rId4">
                  <a:extLst>
                    <a:ext uri="{A12FA001-AC4F-418D-AE19-62706E023703}">
                      <ahyp:hlinkClr xmlns:ahyp="http://schemas.microsoft.com/office/drawing/2018/hyperlinkcolor" val="tx"/>
                    </a:ext>
                  </a:extLst>
                </a:hlinkClick>
              </a:rPr>
              <a:t>https://www.justitia40.ch/fr/</a:t>
            </a:r>
            <a:endParaRPr lang="fr-CH" sz="2000" dirty="0"/>
          </a:p>
          <a:p>
            <a:pPr marL="342900" marR="0" lvl="1" indent="-3429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Newsletter : </a:t>
            </a:r>
            <a:r>
              <a:rPr lang="fr-CH" sz="2000" noProof="0" dirty="0">
                <a:solidFill>
                  <a:srgbClr val="000000"/>
                </a:solidFill>
                <a:latin typeface="Calibri" panose="020F0502020204030204" pitchFamily="34" charset="0"/>
                <a:cs typeface="Calibri" panose="020F0502020204030204" pitchFamily="34" charset="0"/>
              </a:rPr>
              <a:t>i</a:t>
            </a:r>
            <a:r>
              <a:rPr kumimoji="0" lang="fr-CH" sz="2000" b="0" i="0" u="none" strike="noStrike" kern="1200" cap="none" spc="0" normalizeH="0" baseline="0" dirty="0" err="1">
                <a:ln>
                  <a:noFill/>
                </a:ln>
                <a:solidFill>
                  <a:srgbClr val="000000"/>
                </a:solidFill>
                <a:effectLst/>
                <a:uLnTx/>
                <a:uFillTx/>
                <a:latin typeface="Calibri" panose="020F0502020204030204" pitchFamily="34" charset="0"/>
                <a:ea typeface="+mn-ea"/>
                <a:cs typeface="Calibri" panose="020F0502020204030204" pitchFamily="34" charset="0"/>
              </a:rPr>
              <a:t>nscription</a:t>
            </a:r>
            <a:r>
              <a:rPr kumimoji="0" lang="fr-CH" sz="20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via </a:t>
            </a: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https://www.justitia40.ch/de/newsletter/</a:t>
            </a:r>
            <a:endPar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1" indent="-3429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LinkedIn : </a:t>
            </a: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https://www.linkedin.com/company/justitia40</a:t>
            </a:r>
            <a:endPar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1" indent="-342900" algn="l" defTabSz="914400" rtl="0" eaLnBrk="1" fontAlgn="auto" latinLnBrk="0" hangingPunct="1">
              <a:lnSpc>
                <a:spcPts val="3200"/>
              </a:lnSpc>
              <a:spcBef>
                <a:spcPts val="1500"/>
              </a:spcBef>
              <a:spcAft>
                <a:spcPts val="0"/>
              </a:spcAft>
              <a:buClrTx/>
              <a:buSzPct val="100000"/>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Mail : </a:t>
            </a:r>
            <a:r>
              <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info@justitia40.ch</a:t>
            </a:r>
            <a:endParaRPr kumimoji="0" lang="de-C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1500"/>
              </a:spcBef>
              <a:spcAft>
                <a:spcPts val="0"/>
              </a:spcAft>
              <a:buClrTx/>
              <a:buSzPct val="100000"/>
              <a:buFont typeface="Arial" panose="020B0604020202020204" pitchFamily="34" charset="0"/>
              <a:buChar char="•"/>
              <a:tabLst/>
              <a:defRPr/>
            </a:pPr>
            <a:endParaRPr kumimoji="0" lang="de-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 5">
            <a:extLst>
              <a:ext uri="{FF2B5EF4-FFF2-40B4-BE49-F238E27FC236}">
                <a16:creationId xmlns:a16="http://schemas.microsoft.com/office/drawing/2014/main" id="{366A7FD0-8BCC-BE99-8C0E-DDA07594BC40}"/>
              </a:ext>
            </a:extLst>
          </p:cNvPr>
          <p:cNvPicPr>
            <a:picLocks noChangeAspect="1"/>
          </p:cNvPicPr>
          <p:nvPr/>
        </p:nvPicPr>
        <p:blipFill>
          <a:blip r:embed="rId8"/>
          <a:stretch>
            <a:fillRect/>
          </a:stretch>
        </p:blipFill>
        <p:spPr>
          <a:xfrm>
            <a:off x="6815680" y="1738205"/>
            <a:ext cx="4461921" cy="3308945"/>
          </a:xfrm>
          <a:prstGeom prst="rect">
            <a:avLst/>
          </a:prstGeom>
        </p:spPr>
      </p:pic>
      <p:sp>
        <p:nvSpPr>
          <p:cNvPr id="5" name="ZoneTexte 4">
            <a:extLst>
              <a:ext uri="{FF2B5EF4-FFF2-40B4-BE49-F238E27FC236}">
                <a16:creationId xmlns:a16="http://schemas.microsoft.com/office/drawing/2014/main" id="{0C339597-B8FF-7777-0707-EFD497EE9065}"/>
              </a:ext>
            </a:extLst>
          </p:cNvPr>
          <p:cNvSpPr txBox="1"/>
          <p:nvPr/>
        </p:nvSpPr>
        <p:spPr>
          <a:xfrm>
            <a:off x="344903" y="6307557"/>
            <a:ext cx="6867783" cy="307777"/>
          </a:xfrm>
          <a:prstGeom prst="rect">
            <a:avLst/>
          </a:prstGeom>
          <a:noFill/>
        </p:spPr>
        <p:txBody>
          <a:bodyPr wrap="square" rtlCol="0">
            <a:spAutoFit/>
          </a:bodyPr>
          <a:lstStyle/>
          <a:p>
            <a:r>
              <a:rPr lang="fr-CH" sz="1400" dirty="0" err="1">
                <a:latin typeface="Arial" panose="020B0604020202020204" pitchFamily="34" charset="0"/>
                <a:cs typeface="Arial" panose="020B0604020202020204" pitchFamily="34" charset="0"/>
              </a:rPr>
              <a:t>Justitia</a:t>
            </a:r>
            <a:r>
              <a:rPr lang="fr-CH" sz="1400" dirty="0">
                <a:latin typeface="Arial" panose="020B0604020202020204" pitchFamily="34" charset="0"/>
                <a:cs typeface="Arial" panose="020B0604020202020204" pitchFamily="34" charset="0"/>
              </a:rPr>
              <a:t> 4.0 - M. Jacques </a:t>
            </a:r>
            <a:r>
              <a:rPr lang="fr-CH" sz="1400" dirty="0" err="1">
                <a:latin typeface="Arial" panose="020B0604020202020204" pitchFamily="34" charset="0"/>
                <a:cs typeface="Arial" panose="020B0604020202020204" pitchFamily="34" charset="0"/>
              </a:rPr>
              <a:t>Bühler</a:t>
            </a:r>
            <a:r>
              <a:rPr lang="fr-CH" sz="1400" dirty="0">
                <a:latin typeface="Arial" panose="020B0604020202020204" pitchFamily="34" charset="0"/>
                <a:cs typeface="Arial" panose="020B0604020202020204" pitchFamily="34" charset="0"/>
              </a:rPr>
              <a:t>/M. Jérôme Barraud - Me Alain Alberini</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281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de-CH" dirty="0"/>
              <a:t>Pause</a:t>
            </a:r>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p:txBody>
          <a:bodyPr/>
          <a:lstStyle/>
          <a:p>
            <a:endParaRPr lang="de-CH" dirty="0"/>
          </a:p>
        </p:txBody>
      </p:sp>
      <p:sp>
        <p:nvSpPr>
          <p:cNvPr id="4" name="Datumsplatzhalter 3">
            <a:extLst>
              <a:ext uri="{FF2B5EF4-FFF2-40B4-BE49-F238E27FC236}">
                <a16:creationId xmlns:a16="http://schemas.microsoft.com/office/drawing/2014/main" id="{08284246-BA68-4B44-9467-CC42B49B9330}"/>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5" name="Fußzeilenplatzhalter 4">
            <a:extLst>
              <a:ext uri="{FF2B5EF4-FFF2-40B4-BE49-F238E27FC236}">
                <a16:creationId xmlns:a16="http://schemas.microsoft.com/office/drawing/2014/main" id="{24823CF9-3A05-4838-9BF0-6173D1F19129}"/>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41</a:t>
            </a:fld>
            <a:endParaRPr lang="de-CH"/>
          </a:p>
        </p:txBody>
      </p:sp>
    </p:spTree>
    <p:extLst>
      <p:ext uri="{BB962C8B-B14F-4D97-AF65-F5344CB8AC3E}">
        <p14:creationId xmlns:p14="http://schemas.microsoft.com/office/powerpoint/2010/main" val="43252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p:txBody>
          <a:bodyPr/>
          <a:lstStyle/>
          <a:p>
            <a:r>
              <a:rPr lang="fr-CH" dirty="0"/>
              <a:t>Numérisation de l’étude</a:t>
            </a:r>
            <a:endParaRPr lang="de-CH" dirty="0"/>
          </a:p>
        </p:txBody>
      </p:sp>
      <p:sp>
        <p:nvSpPr>
          <p:cNvPr id="3" name="Untertitel 2">
            <a:extLst>
              <a:ext uri="{FF2B5EF4-FFF2-40B4-BE49-F238E27FC236}">
                <a16:creationId xmlns:a16="http://schemas.microsoft.com/office/drawing/2014/main" id="{D034AE85-6572-4DD2-94F7-0E18720E26D4}"/>
              </a:ext>
            </a:extLst>
          </p:cNvPr>
          <p:cNvSpPr>
            <a:spLocks noGrp="1"/>
          </p:cNvSpPr>
          <p:nvPr>
            <p:ph type="subTitle" idx="1"/>
          </p:nvPr>
        </p:nvSpPr>
        <p:spPr>
          <a:xfrm>
            <a:off x="1404594" y="3954964"/>
            <a:ext cx="4691406" cy="1929816"/>
          </a:xfrm>
        </p:spPr>
        <p:txBody>
          <a:bodyPr>
            <a:normAutofit/>
          </a:bodyPr>
          <a:lstStyle/>
          <a:p>
            <a:r>
              <a:rPr lang="de-CH" dirty="0"/>
              <a:t>Me </a:t>
            </a:r>
            <a:r>
              <a:rPr lang="de-CH" dirty="0" err="1"/>
              <a:t>Yaniv</a:t>
            </a:r>
            <a:r>
              <a:rPr lang="de-CH" dirty="0"/>
              <a:t> </a:t>
            </a:r>
            <a:r>
              <a:rPr lang="de-CH" dirty="0" err="1"/>
              <a:t>Benhamou</a:t>
            </a:r>
            <a:endParaRPr lang="de-CH" dirty="0"/>
          </a:p>
        </p:txBody>
      </p:sp>
      <p:sp>
        <p:nvSpPr>
          <p:cNvPr id="4" name="Datumsplatzhalter 3">
            <a:extLst>
              <a:ext uri="{FF2B5EF4-FFF2-40B4-BE49-F238E27FC236}">
                <a16:creationId xmlns:a16="http://schemas.microsoft.com/office/drawing/2014/main" id="{08284246-BA68-4B44-9467-CC42B49B9330}"/>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5" name="Fußzeilenplatzhalter 4">
            <a:extLst>
              <a:ext uri="{FF2B5EF4-FFF2-40B4-BE49-F238E27FC236}">
                <a16:creationId xmlns:a16="http://schemas.microsoft.com/office/drawing/2014/main" id="{24823CF9-3A05-4838-9BF0-6173D1F19129}"/>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6" name="Foliennummernplatzhalter 5">
            <a:extLst>
              <a:ext uri="{FF2B5EF4-FFF2-40B4-BE49-F238E27FC236}">
                <a16:creationId xmlns:a16="http://schemas.microsoft.com/office/drawing/2014/main" id="{A2D7DCDF-F3F3-4F34-B3F7-DBEE1F334CA8}"/>
              </a:ext>
            </a:extLst>
          </p:cNvPr>
          <p:cNvSpPr>
            <a:spLocks noGrp="1"/>
          </p:cNvSpPr>
          <p:nvPr>
            <p:ph type="sldNum" sz="quarter" idx="12"/>
          </p:nvPr>
        </p:nvSpPr>
        <p:spPr/>
        <p:txBody>
          <a:bodyPr/>
          <a:lstStyle/>
          <a:p>
            <a:fld id="{B8B95B37-472F-4C9A-A0A0-70B00F94DFB7}" type="slidenum">
              <a:rPr lang="de-CH" smtClean="0"/>
              <a:t>42</a:t>
            </a:fld>
            <a:endParaRPr lang="de-CH"/>
          </a:p>
        </p:txBody>
      </p:sp>
      <p:sp>
        <p:nvSpPr>
          <p:cNvPr id="7" name="Untertitel 2">
            <a:extLst>
              <a:ext uri="{FF2B5EF4-FFF2-40B4-BE49-F238E27FC236}">
                <a16:creationId xmlns:a16="http://schemas.microsoft.com/office/drawing/2014/main" id="{B972BDFD-0470-A581-0ECF-30166B344B0A}"/>
              </a:ext>
            </a:extLst>
          </p:cNvPr>
          <p:cNvSpPr txBox="1">
            <a:spLocks/>
          </p:cNvSpPr>
          <p:nvPr/>
        </p:nvSpPr>
        <p:spPr>
          <a:xfrm>
            <a:off x="6096000" y="3951956"/>
            <a:ext cx="5404701" cy="1795796"/>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CH" dirty="0"/>
              <a:t>Me Tano Barth</a:t>
            </a:r>
          </a:p>
        </p:txBody>
      </p:sp>
    </p:spTree>
    <p:extLst>
      <p:ext uri="{BB962C8B-B14F-4D97-AF65-F5344CB8AC3E}">
        <p14:creationId xmlns:p14="http://schemas.microsoft.com/office/powerpoint/2010/main" val="3027678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a:xfrm>
            <a:off x="9745580" y="6307557"/>
            <a:ext cx="1532020" cy="365125"/>
          </a:xfrm>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a:xfrm>
            <a:off x="296780" y="6307557"/>
            <a:ext cx="9448800" cy="365125"/>
          </a:xfrm>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43</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normAutofit/>
          </a:bodyPr>
          <a:lstStyle/>
          <a:p>
            <a:r>
              <a:rPr lang="de-CH" sz="2400" dirty="0" err="1"/>
              <a:t>Définition</a:t>
            </a:r>
            <a:r>
              <a:rPr lang="de-CH" sz="2400" dirty="0"/>
              <a:t> de ERP </a:t>
            </a:r>
            <a:r>
              <a:rPr lang="de-CH" sz="2400" i="1" dirty="0"/>
              <a:t>(Entreprise </a:t>
            </a:r>
            <a:r>
              <a:rPr lang="de-CH" sz="2400" i="1" dirty="0" err="1"/>
              <a:t>Resource</a:t>
            </a:r>
            <a:r>
              <a:rPr lang="de-CH" sz="2400" i="1" dirty="0"/>
              <a:t> </a:t>
            </a:r>
            <a:r>
              <a:rPr lang="de-CH" sz="2400" i="1" dirty="0" err="1"/>
              <a:t>Planning</a:t>
            </a:r>
            <a:r>
              <a:rPr lang="de-CH" sz="2400" dirty="0"/>
              <a:t>)</a:t>
            </a:r>
          </a:p>
          <a:p>
            <a:pPr lvl="1"/>
            <a:r>
              <a:rPr lang="de-CH" dirty="0" err="1"/>
              <a:t>Autre</a:t>
            </a:r>
            <a:r>
              <a:rPr lang="de-CH" dirty="0"/>
              <a:t> </a:t>
            </a:r>
            <a:r>
              <a:rPr lang="de-CH" dirty="0" err="1"/>
              <a:t>appellation</a:t>
            </a:r>
            <a:r>
              <a:rPr lang="de-CH" dirty="0"/>
              <a:t> : </a:t>
            </a:r>
            <a:r>
              <a:rPr lang="de-CH" i="1" dirty="0"/>
              <a:t>Law Firm Management Software</a:t>
            </a:r>
          </a:p>
          <a:p>
            <a:pPr lvl="1"/>
            <a:r>
              <a:rPr lang="de-CH" dirty="0"/>
              <a:t>Plus large : </a:t>
            </a:r>
            <a:r>
              <a:rPr lang="de-CH" i="1" dirty="0"/>
              <a:t>Legal </a:t>
            </a:r>
            <a:r>
              <a:rPr lang="de-CH" i="1" dirty="0" err="1"/>
              <a:t>tech</a:t>
            </a:r>
            <a:endParaRPr lang="de-CH" dirty="0"/>
          </a:p>
          <a:p>
            <a:r>
              <a:rPr lang="de-CH" sz="2400" dirty="0"/>
              <a:t>Aperçu des </a:t>
            </a:r>
            <a:r>
              <a:rPr lang="de-CH" sz="2400" dirty="0" err="1"/>
              <a:t>outils</a:t>
            </a:r>
            <a:r>
              <a:rPr lang="de-CH" sz="2400" dirty="0"/>
              <a:t> </a:t>
            </a:r>
            <a:r>
              <a:rPr lang="de-CH" sz="2400" dirty="0" err="1"/>
              <a:t>informatiques</a:t>
            </a:r>
            <a:r>
              <a:rPr lang="de-CH" sz="2400" dirty="0"/>
              <a:t> </a:t>
            </a:r>
            <a:r>
              <a:rPr lang="de-CH" sz="2400" dirty="0" err="1"/>
              <a:t>les</a:t>
            </a:r>
            <a:r>
              <a:rPr lang="de-CH" sz="2400" dirty="0"/>
              <a:t> plus </a:t>
            </a:r>
            <a:r>
              <a:rPr lang="de-CH" sz="2400" dirty="0" err="1"/>
              <a:t>importants</a:t>
            </a:r>
            <a:r>
              <a:rPr lang="de-CH" sz="2400" dirty="0"/>
              <a:t> </a:t>
            </a:r>
            <a:r>
              <a:rPr lang="de-CH" sz="2400" dirty="0" err="1"/>
              <a:t>dans</a:t>
            </a:r>
            <a:r>
              <a:rPr lang="de-CH" sz="2400" dirty="0"/>
              <a:t> </a:t>
            </a:r>
            <a:r>
              <a:rPr lang="de-CH" sz="2400" dirty="0" err="1"/>
              <a:t>une</a:t>
            </a:r>
            <a:r>
              <a:rPr lang="de-CH" sz="2400" dirty="0"/>
              <a:t> </a:t>
            </a:r>
            <a:r>
              <a:rPr lang="de-CH" sz="2400" dirty="0" err="1"/>
              <a:t>étude</a:t>
            </a:r>
            <a:endParaRPr lang="de-CH" sz="2400" dirty="0"/>
          </a:p>
        </p:txBody>
      </p:sp>
      <p:graphicFrame>
        <p:nvGraphicFramePr>
          <p:cNvPr id="7" name="Espace réservé du contenu 3">
            <a:extLst>
              <a:ext uri="{FF2B5EF4-FFF2-40B4-BE49-F238E27FC236}">
                <a16:creationId xmlns:a16="http://schemas.microsoft.com/office/drawing/2014/main" id="{AB141D2E-B9E8-490D-A977-B9B2668EF03D}"/>
              </a:ext>
            </a:extLst>
          </p:cNvPr>
          <p:cNvGraphicFramePr>
            <a:graphicFrameLocks/>
          </p:cNvGraphicFramePr>
          <p:nvPr>
            <p:extLst>
              <p:ext uri="{D42A27DB-BD31-4B8C-83A1-F6EECF244321}">
                <p14:modId xmlns:p14="http://schemas.microsoft.com/office/powerpoint/2010/main" val="3830330935"/>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Espace réservé du contenu 2">
            <a:extLst>
              <a:ext uri="{FF2B5EF4-FFF2-40B4-BE49-F238E27FC236}">
                <a16:creationId xmlns:a16="http://schemas.microsoft.com/office/drawing/2014/main" id="{41FCD3A7-5C43-4647-AA26-AA759B5EEB16}"/>
              </a:ext>
            </a:extLst>
          </p:cNvPr>
          <p:cNvGraphicFramePr>
            <a:graphicFrameLocks/>
          </p:cNvGraphicFramePr>
          <p:nvPr>
            <p:extLst>
              <p:ext uri="{D42A27DB-BD31-4B8C-83A1-F6EECF244321}">
                <p14:modId xmlns:p14="http://schemas.microsoft.com/office/powerpoint/2010/main" val="2855597732"/>
              </p:ext>
            </p:extLst>
          </p:nvPr>
        </p:nvGraphicFramePr>
        <p:xfrm>
          <a:off x="428368" y="3554114"/>
          <a:ext cx="11360405" cy="3118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9036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44</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normAutofit/>
          </a:bodyPr>
          <a:lstStyle/>
          <a:p>
            <a:pPr marL="0" indent="0">
              <a:buNone/>
            </a:pPr>
            <a:r>
              <a:rPr lang="de-CH" b="1" dirty="0"/>
              <a:t>Client Management / </a:t>
            </a:r>
            <a:r>
              <a:rPr lang="de-CH" b="1" dirty="0" err="1"/>
              <a:t>Timesheet</a:t>
            </a:r>
            <a:endParaRPr lang="de-CH" dirty="0"/>
          </a:p>
          <a:p>
            <a:r>
              <a:rPr lang="de-CH" sz="2400" dirty="0"/>
              <a:t>But :</a:t>
            </a:r>
          </a:p>
          <a:p>
            <a:pPr lvl="1"/>
            <a:r>
              <a:rPr lang="de-CH" sz="2200" dirty="0"/>
              <a:t>Information </a:t>
            </a:r>
            <a:r>
              <a:rPr lang="de-CH" sz="2200" dirty="0" err="1"/>
              <a:t>sur</a:t>
            </a:r>
            <a:r>
              <a:rPr lang="de-CH" sz="2200" dirty="0"/>
              <a:t> </a:t>
            </a:r>
            <a:r>
              <a:rPr lang="de-CH" sz="2200" dirty="0" err="1"/>
              <a:t>les</a:t>
            </a:r>
            <a:r>
              <a:rPr lang="de-CH" sz="2200" dirty="0"/>
              <a:t> </a:t>
            </a:r>
            <a:r>
              <a:rPr lang="de-CH" sz="2200" dirty="0" err="1"/>
              <a:t>clients</a:t>
            </a:r>
            <a:r>
              <a:rPr lang="de-CH" sz="2200" dirty="0"/>
              <a:t> et </a:t>
            </a:r>
            <a:r>
              <a:rPr lang="de-CH" sz="2200" dirty="0" err="1"/>
              <a:t>rapidement</a:t>
            </a:r>
            <a:r>
              <a:rPr lang="de-CH" sz="2200" dirty="0"/>
              <a:t> </a:t>
            </a:r>
            <a:r>
              <a:rPr lang="de-CH" sz="2200" dirty="0" err="1"/>
              <a:t>trouver</a:t>
            </a:r>
            <a:r>
              <a:rPr lang="de-CH" sz="2200" dirty="0"/>
              <a:t> </a:t>
            </a:r>
            <a:r>
              <a:rPr lang="de-CH" sz="2200" dirty="0" err="1"/>
              <a:t>un</a:t>
            </a:r>
            <a:r>
              <a:rPr lang="de-CH" sz="2200" dirty="0"/>
              <a:t> </a:t>
            </a:r>
            <a:r>
              <a:rPr lang="de-CH" sz="2200" dirty="0" err="1"/>
              <a:t>mandat</a:t>
            </a:r>
            <a:endParaRPr lang="de-CH" sz="2200" dirty="0"/>
          </a:p>
          <a:p>
            <a:pPr lvl="1"/>
            <a:r>
              <a:rPr lang="de-CH" sz="2200" dirty="0"/>
              <a:t>Conflict-check</a:t>
            </a:r>
          </a:p>
          <a:p>
            <a:pPr lvl="1"/>
            <a:r>
              <a:rPr lang="de-CH" sz="2200" dirty="0" err="1"/>
              <a:t>Facilement</a:t>
            </a:r>
            <a:r>
              <a:rPr lang="de-CH" sz="2200" dirty="0"/>
              <a:t> </a:t>
            </a:r>
            <a:r>
              <a:rPr lang="de-CH" sz="2200" dirty="0" err="1"/>
              <a:t>enregistrer</a:t>
            </a:r>
            <a:r>
              <a:rPr lang="de-CH" sz="2200" dirty="0"/>
              <a:t> </a:t>
            </a:r>
            <a:r>
              <a:rPr lang="de-CH" sz="2200" dirty="0" err="1"/>
              <a:t>son</a:t>
            </a:r>
            <a:r>
              <a:rPr lang="de-CH" sz="2200" dirty="0"/>
              <a:t> </a:t>
            </a:r>
            <a:r>
              <a:rPr lang="de-CH" sz="2200" dirty="0" err="1"/>
              <a:t>activité</a:t>
            </a:r>
            <a:r>
              <a:rPr lang="de-CH" sz="2200" dirty="0"/>
              <a:t> et </a:t>
            </a:r>
            <a:r>
              <a:rPr lang="de-CH" sz="2200" dirty="0" err="1"/>
              <a:t>facturer</a:t>
            </a:r>
            <a:endParaRPr lang="de-CH" sz="2600" dirty="0"/>
          </a:p>
          <a:p>
            <a:r>
              <a:rPr lang="de-CH" sz="2400" u="sng" dirty="0"/>
              <a:t>Mais</a:t>
            </a:r>
            <a:r>
              <a:rPr lang="de-CH" sz="2400" dirty="0"/>
              <a:t>: </a:t>
            </a:r>
            <a:r>
              <a:rPr lang="de-CH" sz="2400" dirty="0" err="1"/>
              <a:t>Beaucoup</a:t>
            </a:r>
            <a:r>
              <a:rPr lang="de-CH" sz="2400" dirty="0"/>
              <a:t> </a:t>
            </a:r>
            <a:r>
              <a:rPr lang="de-CH" sz="2400" dirty="0" err="1"/>
              <a:t>d’études</a:t>
            </a:r>
            <a:r>
              <a:rPr lang="de-CH" sz="2400" dirty="0"/>
              <a:t> </a:t>
            </a:r>
            <a:r>
              <a:rPr lang="de-CH" sz="2400" dirty="0" err="1"/>
              <a:t>fonctionnent</a:t>
            </a:r>
            <a:r>
              <a:rPr lang="de-CH" sz="2400" dirty="0"/>
              <a:t> </a:t>
            </a:r>
            <a:r>
              <a:rPr lang="de-CH" sz="2400" dirty="0" err="1"/>
              <a:t>sans</a:t>
            </a:r>
            <a:r>
              <a:rPr lang="de-CH" sz="2400" dirty="0"/>
              <a:t> </a:t>
            </a:r>
            <a:r>
              <a:rPr lang="de-CH" sz="2400" dirty="0" err="1"/>
              <a:t>ces</a:t>
            </a:r>
            <a:r>
              <a:rPr lang="de-CH" sz="2400" dirty="0"/>
              <a:t> </a:t>
            </a:r>
            <a:r>
              <a:rPr lang="de-CH" sz="2400" dirty="0" err="1"/>
              <a:t>outils</a:t>
            </a:r>
            <a:r>
              <a:rPr lang="de-CH" sz="2400" dirty="0"/>
              <a:t> </a:t>
            </a:r>
            <a:r>
              <a:rPr lang="de-CH" sz="2000" dirty="0"/>
              <a:t>(</a:t>
            </a:r>
            <a:r>
              <a:rPr lang="de-CH" sz="2000" i="1" dirty="0" err="1"/>
              <a:t>p.ex</a:t>
            </a:r>
            <a:r>
              <a:rPr lang="de-CH" sz="2000" i="1" dirty="0"/>
              <a:t>.</a:t>
            </a:r>
            <a:r>
              <a:rPr lang="de-CH" sz="2000" dirty="0"/>
              <a:t> </a:t>
            </a:r>
            <a:r>
              <a:rPr lang="de-CH" sz="2000" dirty="0" err="1"/>
              <a:t>Timesheet</a:t>
            </a:r>
            <a:r>
              <a:rPr lang="de-CH" sz="2000" dirty="0"/>
              <a:t> </a:t>
            </a:r>
            <a:r>
              <a:rPr lang="de-CH" sz="2000" dirty="0" err="1"/>
              <a:t>avec</a:t>
            </a:r>
            <a:r>
              <a:rPr lang="de-CH" sz="2000" dirty="0"/>
              <a:t> Excel)</a:t>
            </a:r>
          </a:p>
          <a:p>
            <a:pPr lvl="1"/>
            <a:endParaRPr lang="de-CH" u="sng" dirty="0"/>
          </a:p>
          <a:p>
            <a:pPr marL="457189" lvl="1" indent="0">
              <a:buNone/>
            </a:pPr>
            <a:r>
              <a:rPr lang="de-CH" dirty="0">
                <a:sym typeface="Wingdings" panose="05000000000000000000" pitchFamily="2" charset="2"/>
              </a:rPr>
              <a:t> </a:t>
            </a:r>
            <a:r>
              <a:rPr lang="de-CH" b="1" dirty="0" err="1">
                <a:sym typeface="Wingdings" panose="05000000000000000000" pitchFamily="2" charset="2"/>
              </a:rPr>
              <a:t>Utile</a:t>
            </a:r>
            <a:r>
              <a:rPr lang="de-CH" b="1" dirty="0">
                <a:sym typeface="Wingdings" panose="05000000000000000000" pitchFamily="2" charset="2"/>
              </a:rPr>
              <a:t>, </a:t>
            </a:r>
            <a:r>
              <a:rPr lang="de-CH" b="1" dirty="0" err="1">
                <a:sym typeface="Wingdings" panose="05000000000000000000" pitchFamily="2" charset="2"/>
              </a:rPr>
              <a:t>mais</a:t>
            </a:r>
            <a:r>
              <a:rPr lang="de-CH" b="1" dirty="0">
                <a:sym typeface="Wingdings" panose="05000000000000000000" pitchFamily="2" charset="2"/>
              </a:rPr>
              <a:t> </a:t>
            </a:r>
            <a:r>
              <a:rPr lang="de-CH" b="1" dirty="0" err="1">
                <a:sym typeface="Wingdings" panose="05000000000000000000" pitchFamily="2" charset="2"/>
              </a:rPr>
              <a:t>pas</a:t>
            </a:r>
            <a:r>
              <a:rPr lang="de-CH" b="1" dirty="0">
                <a:sym typeface="Wingdings" panose="05000000000000000000" pitchFamily="2" charset="2"/>
              </a:rPr>
              <a:t> indispensable </a:t>
            </a:r>
            <a:r>
              <a:rPr lang="de-CH" b="1" dirty="0" err="1">
                <a:sym typeface="Wingdings" panose="05000000000000000000" pitchFamily="2" charset="2"/>
              </a:rPr>
              <a:t>pour</a:t>
            </a:r>
            <a:r>
              <a:rPr lang="de-CH" b="1" dirty="0">
                <a:sym typeface="Wingdings" panose="05000000000000000000" pitchFamily="2" charset="2"/>
              </a:rPr>
              <a:t> </a:t>
            </a:r>
            <a:r>
              <a:rPr lang="de-CH" b="1" dirty="0" err="1">
                <a:sym typeface="Wingdings" panose="05000000000000000000" pitchFamily="2" charset="2"/>
              </a:rPr>
              <a:t>être</a:t>
            </a:r>
            <a:r>
              <a:rPr lang="de-CH" b="1" dirty="0">
                <a:sym typeface="Wingdings" panose="05000000000000000000" pitchFamily="2" charset="2"/>
              </a:rPr>
              <a:t> </a:t>
            </a:r>
            <a:r>
              <a:rPr lang="de-CH" b="1" dirty="0" err="1">
                <a:sym typeface="Wingdings" panose="05000000000000000000" pitchFamily="2" charset="2"/>
              </a:rPr>
              <a:t>prêt</a:t>
            </a:r>
            <a:r>
              <a:rPr lang="de-CH" b="1" dirty="0">
                <a:sym typeface="Wingdings" panose="05000000000000000000" pitchFamily="2" charset="2"/>
              </a:rPr>
              <a:t> </a:t>
            </a:r>
            <a:r>
              <a:rPr lang="de-CH" b="1" dirty="0" err="1">
                <a:sym typeface="Wingdings" panose="05000000000000000000" pitchFamily="2" charset="2"/>
              </a:rPr>
              <a:t>pour</a:t>
            </a:r>
            <a:r>
              <a:rPr lang="de-CH" b="1" dirty="0">
                <a:sym typeface="Wingdings" panose="05000000000000000000" pitchFamily="2" charset="2"/>
              </a:rPr>
              <a:t> Justitia 4.0</a:t>
            </a:r>
            <a:endParaRPr lang="de-CH" b="1" dirty="0"/>
          </a:p>
        </p:txBody>
      </p:sp>
      <p:graphicFrame>
        <p:nvGraphicFramePr>
          <p:cNvPr id="6" name="Espace réservé du contenu 3">
            <a:extLst>
              <a:ext uri="{FF2B5EF4-FFF2-40B4-BE49-F238E27FC236}">
                <a16:creationId xmlns:a16="http://schemas.microsoft.com/office/drawing/2014/main" id="{5BCB04A2-7EF5-03CB-EDA8-CB4F1C8C506B}"/>
              </a:ext>
            </a:extLst>
          </p:cNvPr>
          <p:cNvGraphicFramePr>
            <a:graphicFrameLocks/>
          </p:cNvGraphicFramePr>
          <p:nvPr>
            <p:extLst>
              <p:ext uri="{D42A27DB-BD31-4B8C-83A1-F6EECF244321}">
                <p14:modId xmlns:p14="http://schemas.microsoft.com/office/powerpoint/2010/main" val="2629605090"/>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02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45</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32281"/>
            <a:ext cx="11360407" cy="4089192"/>
          </a:xfrm>
        </p:spPr>
        <p:txBody>
          <a:bodyPr/>
          <a:lstStyle/>
          <a:p>
            <a:pPr marL="0" indent="0">
              <a:buNone/>
            </a:pPr>
            <a:r>
              <a:rPr lang="de-CH" sz="2600" b="1" dirty="0"/>
              <a:t>GED </a:t>
            </a:r>
            <a:r>
              <a:rPr lang="de-CH" sz="2600" b="1" i="1" dirty="0"/>
              <a:t>(Gestion </a:t>
            </a:r>
            <a:r>
              <a:rPr lang="de-CH" sz="2600" b="1" i="1" dirty="0" err="1"/>
              <a:t>électronique</a:t>
            </a:r>
            <a:r>
              <a:rPr lang="de-CH" sz="2600" b="1" i="1" dirty="0"/>
              <a:t> de </a:t>
            </a:r>
            <a:r>
              <a:rPr lang="de-CH" sz="2600" b="1" i="1" dirty="0" err="1"/>
              <a:t>documents</a:t>
            </a:r>
            <a:r>
              <a:rPr lang="de-CH" sz="2600" b="1" i="1" dirty="0"/>
              <a:t> )</a:t>
            </a:r>
          </a:p>
          <a:p>
            <a:r>
              <a:rPr lang="de-CH" sz="2400" dirty="0"/>
              <a:t>But </a:t>
            </a:r>
            <a:r>
              <a:rPr lang="de-CH" dirty="0"/>
              <a:t>:</a:t>
            </a:r>
          </a:p>
          <a:p>
            <a:pPr lvl="1"/>
            <a:r>
              <a:rPr lang="de-CH" sz="2200" dirty="0" err="1"/>
              <a:t>Rapidement</a:t>
            </a:r>
            <a:r>
              <a:rPr lang="de-CH" sz="2200" dirty="0"/>
              <a:t> </a:t>
            </a:r>
            <a:r>
              <a:rPr lang="de-CH" sz="2200" dirty="0" err="1"/>
              <a:t>trouver</a:t>
            </a:r>
            <a:r>
              <a:rPr lang="de-CH" sz="2200" dirty="0"/>
              <a:t> </a:t>
            </a:r>
            <a:r>
              <a:rPr lang="de-CH" sz="2200" dirty="0" err="1"/>
              <a:t>les</a:t>
            </a:r>
            <a:r>
              <a:rPr lang="de-CH" sz="2200" dirty="0"/>
              <a:t> </a:t>
            </a:r>
            <a:r>
              <a:rPr lang="de-CH" sz="2200" dirty="0" err="1"/>
              <a:t>documents</a:t>
            </a:r>
            <a:r>
              <a:rPr lang="de-CH" sz="2200" dirty="0"/>
              <a:t> </a:t>
            </a:r>
            <a:r>
              <a:rPr lang="de-CH" sz="2200" dirty="0" err="1"/>
              <a:t>d’un</a:t>
            </a:r>
            <a:r>
              <a:rPr lang="de-CH" sz="2200" dirty="0"/>
              <a:t> </a:t>
            </a:r>
            <a:r>
              <a:rPr lang="de-CH" sz="2200" dirty="0" err="1"/>
              <a:t>mandat</a:t>
            </a:r>
            <a:endParaRPr lang="de-CH" dirty="0"/>
          </a:p>
          <a:p>
            <a:r>
              <a:rPr lang="de-CH" sz="2400" dirty="0"/>
              <a:t>Mais : </a:t>
            </a:r>
            <a:r>
              <a:rPr lang="de-CH" sz="2400" dirty="0" err="1"/>
              <a:t>Beaucoup</a:t>
            </a:r>
            <a:r>
              <a:rPr lang="de-CH" sz="2400" dirty="0"/>
              <a:t> </a:t>
            </a:r>
            <a:r>
              <a:rPr lang="de-CH" sz="2400" dirty="0" err="1"/>
              <a:t>d’études</a:t>
            </a:r>
            <a:r>
              <a:rPr lang="de-CH" sz="2400" dirty="0"/>
              <a:t> </a:t>
            </a:r>
            <a:r>
              <a:rPr lang="de-CH" sz="2400" dirty="0" err="1"/>
              <a:t>fonctionnent</a:t>
            </a:r>
            <a:r>
              <a:rPr lang="de-CH" sz="2400" dirty="0"/>
              <a:t> </a:t>
            </a:r>
            <a:r>
              <a:rPr lang="de-CH" sz="2400" dirty="0" err="1"/>
              <a:t>sans</a:t>
            </a:r>
            <a:r>
              <a:rPr lang="de-CH" sz="2400" dirty="0"/>
              <a:t> de </a:t>
            </a:r>
            <a:r>
              <a:rPr lang="de-CH" sz="2400" dirty="0" err="1"/>
              <a:t>tels</a:t>
            </a:r>
            <a:r>
              <a:rPr lang="de-CH" sz="2400" dirty="0"/>
              <a:t> </a:t>
            </a:r>
            <a:r>
              <a:rPr lang="de-CH" sz="2400" dirty="0" err="1"/>
              <a:t>outils</a:t>
            </a:r>
            <a:r>
              <a:rPr lang="de-CH" sz="2400" dirty="0"/>
              <a:t> et </a:t>
            </a:r>
            <a:r>
              <a:rPr lang="de-CH" sz="2400" dirty="0" err="1"/>
              <a:t>utilisent</a:t>
            </a:r>
            <a:r>
              <a:rPr lang="de-CH" sz="2400" dirty="0"/>
              <a:t> </a:t>
            </a:r>
            <a:r>
              <a:rPr lang="de-CH" sz="2400" dirty="0" err="1"/>
              <a:t>uniquement</a:t>
            </a:r>
            <a:r>
              <a:rPr lang="de-CH" sz="2400" dirty="0"/>
              <a:t> </a:t>
            </a:r>
            <a:r>
              <a:rPr lang="de-CH" sz="2400" i="1" dirty="0"/>
              <a:t>Windows </a:t>
            </a:r>
            <a:r>
              <a:rPr lang="de-CH" sz="2400" i="1" dirty="0" err="1"/>
              <a:t>explorer</a:t>
            </a:r>
            <a:endParaRPr lang="de-CH" sz="2400" dirty="0"/>
          </a:p>
          <a:p>
            <a:endParaRPr lang="de-CH" dirty="0"/>
          </a:p>
          <a:p>
            <a:pPr marL="457189" lvl="1" indent="0">
              <a:buNone/>
            </a:pPr>
            <a:r>
              <a:rPr lang="de-CH" dirty="0">
                <a:sym typeface="Wingdings" panose="05000000000000000000" pitchFamily="2" charset="2"/>
              </a:rPr>
              <a:t> </a:t>
            </a:r>
            <a:r>
              <a:rPr lang="de-CH" b="1" dirty="0" err="1">
                <a:sym typeface="Wingdings" panose="05000000000000000000" pitchFamily="2" charset="2"/>
              </a:rPr>
              <a:t>Utile</a:t>
            </a:r>
            <a:r>
              <a:rPr lang="de-CH" b="1" dirty="0">
                <a:sym typeface="Wingdings" panose="05000000000000000000" pitchFamily="2" charset="2"/>
              </a:rPr>
              <a:t>, </a:t>
            </a:r>
            <a:r>
              <a:rPr lang="de-CH" b="1" dirty="0" err="1">
                <a:sym typeface="Wingdings" panose="05000000000000000000" pitchFamily="2" charset="2"/>
              </a:rPr>
              <a:t>mais</a:t>
            </a:r>
            <a:r>
              <a:rPr lang="de-CH" b="1" dirty="0">
                <a:sym typeface="Wingdings" panose="05000000000000000000" pitchFamily="2" charset="2"/>
              </a:rPr>
              <a:t> </a:t>
            </a:r>
            <a:r>
              <a:rPr lang="de-CH" b="1" dirty="0" err="1">
                <a:sym typeface="Wingdings" panose="05000000000000000000" pitchFamily="2" charset="2"/>
              </a:rPr>
              <a:t>pas</a:t>
            </a:r>
            <a:r>
              <a:rPr lang="de-CH" b="1" dirty="0">
                <a:sym typeface="Wingdings" panose="05000000000000000000" pitchFamily="2" charset="2"/>
              </a:rPr>
              <a:t> indispensable </a:t>
            </a:r>
            <a:r>
              <a:rPr lang="de-CH" b="1" dirty="0" err="1">
                <a:sym typeface="Wingdings" panose="05000000000000000000" pitchFamily="2" charset="2"/>
              </a:rPr>
              <a:t>pour</a:t>
            </a:r>
            <a:r>
              <a:rPr lang="de-CH" b="1" dirty="0">
                <a:sym typeface="Wingdings" panose="05000000000000000000" pitchFamily="2" charset="2"/>
              </a:rPr>
              <a:t> </a:t>
            </a:r>
            <a:r>
              <a:rPr lang="de-CH" b="1" dirty="0" err="1">
                <a:sym typeface="Wingdings" panose="05000000000000000000" pitchFamily="2" charset="2"/>
              </a:rPr>
              <a:t>être</a:t>
            </a:r>
            <a:r>
              <a:rPr lang="de-CH" b="1" dirty="0">
                <a:sym typeface="Wingdings" panose="05000000000000000000" pitchFamily="2" charset="2"/>
              </a:rPr>
              <a:t> </a:t>
            </a:r>
            <a:r>
              <a:rPr lang="de-CH" b="1" dirty="0" err="1">
                <a:sym typeface="Wingdings" panose="05000000000000000000" pitchFamily="2" charset="2"/>
              </a:rPr>
              <a:t>prêt</a:t>
            </a:r>
            <a:r>
              <a:rPr lang="de-CH" b="1" dirty="0">
                <a:sym typeface="Wingdings" panose="05000000000000000000" pitchFamily="2" charset="2"/>
              </a:rPr>
              <a:t> </a:t>
            </a:r>
            <a:r>
              <a:rPr lang="de-CH" b="1" dirty="0" err="1">
                <a:sym typeface="Wingdings" panose="05000000000000000000" pitchFamily="2" charset="2"/>
              </a:rPr>
              <a:t>pour</a:t>
            </a:r>
            <a:r>
              <a:rPr lang="de-CH" b="1" dirty="0">
                <a:sym typeface="Wingdings" panose="05000000000000000000" pitchFamily="2" charset="2"/>
              </a:rPr>
              <a:t> Justitia 4.0</a:t>
            </a:r>
            <a:endParaRPr lang="de-CH" dirty="0"/>
          </a:p>
        </p:txBody>
      </p:sp>
      <p:graphicFrame>
        <p:nvGraphicFramePr>
          <p:cNvPr id="6" name="Espace réservé du contenu 3">
            <a:extLst>
              <a:ext uri="{FF2B5EF4-FFF2-40B4-BE49-F238E27FC236}">
                <a16:creationId xmlns:a16="http://schemas.microsoft.com/office/drawing/2014/main" id="{C6BACE3E-ED65-E52C-EAFE-C8C00E7F2E36}"/>
              </a:ext>
            </a:extLst>
          </p:cNvPr>
          <p:cNvGraphicFramePr>
            <a:graphicFrameLocks/>
          </p:cNvGraphicFramePr>
          <p:nvPr>
            <p:extLst>
              <p:ext uri="{D42A27DB-BD31-4B8C-83A1-F6EECF244321}">
                <p14:modId xmlns:p14="http://schemas.microsoft.com/office/powerpoint/2010/main" val="2629605090"/>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65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46</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lstStyle/>
          <a:p>
            <a:r>
              <a:rPr lang="fr-CH" sz="2400" dirty="0"/>
              <a:t>Obligation de conserver les dossiers 10 ans depuis la fin du mandat </a:t>
            </a:r>
            <a:r>
              <a:rPr lang="de-CH" sz="2000" dirty="0"/>
              <a:t>(art. 400 CO)</a:t>
            </a:r>
          </a:p>
          <a:p>
            <a:r>
              <a:rPr lang="de-CH" sz="2400" dirty="0" err="1"/>
              <a:t>Possibilités</a:t>
            </a:r>
            <a:r>
              <a:rPr lang="de-CH" sz="2400" dirty="0"/>
              <a:t> :</a:t>
            </a:r>
          </a:p>
          <a:p>
            <a:pPr lvl="1"/>
            <a:r>
              <a:rPr lang="de-CH" sz="2200" b="1" dirty="0" err="1"/>
              <a:t>Physique</a:t>
            </a:r>
            <a:r>
              <a:rPr lang="de-CH" sz="2200" dirty="0"/>
              <a:t> (</a:t>
            </a:r>
            <a:r>
              <a:rPr lang="de-CH" sz="2200" dirty="0" err="1"/>
              <a:t>conservation</a:t>
            </a:r>
            <a:r>
              <a:rPr lang="de-CH" sz="2200" dirty="0"/>
              <a:t> </a:t>
            </a:r>
            <a:r>
              <a:rPr lang="de-CH" sz="2200" dirty="0" err="1"/>
              <a:t>d’un</a:t>
            </a:r>
            <a:r>
              <a:rPr lang="de-CH" sz="2200" dirty="0"/>
              <a:t> dossier </a:t>
            </a:r>
            <a:r>
              <a:rPr lang="de-CH" sz="2200" dirty="0" err="1"/>
              <a:t>physique</a:t>
            </a:r>
            <a:r>
              <a:rPr lang="de-CH" sz="2200" dirty="0"/>
              <a:t> possible après Justitia 4.0 </a:t>
            </a:r>
            <a:r>
              <a:rPr lang="de-CH" sz="2200" u="sng" dirty="0" err="1"/>
              <a:t>mais</a:t>
            </a:r>
            <a:r>
              <a:rPr lang="de-CH" sz="2200" dirty="0"/>
              <a:t> : </a:t>
            </a:r>
            <a:r>
              <a:rPr lang="de-CH" sz="2200" dirty="0" err="1"/>
              <a:t>risque</a:t>
            </a:r>
            <a:r>
              <a:rPr lang="de-CH" sz="2200" dirty="0"/>
              <a:t> </a:t>
            </a:r>
            <a:r>
              <a:rPr lang="de-CH" sz="2200" dirty="0" err="1"/>
              <a:t>pour</a:t>
            </a:r>
            <a:r>
              <a:rPr lang="de-CH" sz="2200" dirty="0"/>
              <a:t> </a:t>
            </a:r>
            <a:r>
              <a:rPr lang="de-CH" sz="2200" dirty="0" err="1"/>
              <a:t>les</a:t>
            </a:r>
            <a:r>
              <a:rPr lang="de-CH" sz="2200" dirty="0"/>
              <a:t> </a:t>
            </a:r>
            <a:r>
              <a:rPr lang="de-CH" sz="2200" dirty="0" err="1"/>
              <a:t>fichiers</a:t>
            </a:r>
            <a:r>
              <a:rPr lang="de-CH" sz="2200" dirty="0"/>
              <a:t> </a:t>
            </a:r>
            <a:r>
              <a:rPr lang="de-CH" sz="2200" dirty="0" err="1"/>
              <a:t>électroniques</a:t>
            </a:r>
            <a:r>
              <a:rPr lang="de-CH" sz="2200" dirty="0"/>
              <a:t> </a:t>
            </a:r>
            <a:r>
              <a:rPr lang="de-CH" sz="2200" dirty="0" err="1"/>
              <a:t>originaux</a:t>
            </a:r>
            <a:r>
              <a:rPr lang="de-CH" sz="2200" dirty="0"/>
              <a:t>)</a:t>
            </a:r>
          </a:p>
          <a:p>
            <a:pPr lvl="1"/>
            <a:r>
              <a:rPr lang="de-CH" sz="2200" dirty="0" err="1"/>
              <a:t>Sur</a:t>
            </a:r>
            <a:r>
              <a:rPr lang="de-CH" sz="2200" dirty="0"/>
              <a:t> </a:t>
            </a:r>
            <a:r>
              <a:rPr lang="de-CH" sz="2200" dirty="0" err="1"/>
              <a:t>un</a:t>
            </a:r>
            <a:r>
              <a:rPr lang="de-CH" sz="2200" dirty="0"/>
              <a:t> </a:t>
            </a:r>
            <a:r>
              <a:rPr lang="de-CH" sz="2200" b="1" dirty="0" err="1"/>
              <a:t>serveur</a:t>
            </a:r>
            <a:r>
              <a:rPr lang="de-CH" sz="2200" dirty="0"/>
              <a:t> </a:t>
            </a:r>
            <a:r>
              <a:rPr lang="de-CH" sz="2200" dirty="0" err="1"/>
              <a:t>ou</a:t>
            </a:r>
            <a:r>
              <a:rPr lang="de-CH" sz="2200" dirty="0"/>
              <a:t> </a:t>
            </a:r>
            <a:r>
              <a:rPr lang="de-CH" sz="2200" dirty="0" err="1"/>
              <a:t>sur</a:t>
            </a:r>
            <a:r>
              <a:rPr lang="de-CH" sz="2200" dirty="0"/>
              <a:t> </a:t>
            </a:r>
            <a:r>
              <a:rPr lang="de-CH" sz="2200" dirty="0" err="1"/>
              <a:t>un</a:t>
            </a:r>
            <a:r>
              <a:rPr lang="de-CH" sz="2200" dirty="0"/>
              <a:t> </a:t>
            </a:r>
            <a:r>
              <a:rPr lang="de-CH" sz="2200" b="1" dirty="0" err="1"/>
              <a:t>disque</a:t>
            </a:r>
            <a:r>
              <a:rPr lang="de-CH" sz="2200" b="1" dirty="0"/>
              <a:t> </a:t>
            </a:r>
            <a:r>
              <a:rPr lang="de-CH" sz="2200" b="1" dirty="0" err="1"/>
              <a:t>dur</a:t>
            </a:r>
            <a:r>
              <a:rPr lang="de-CH" sz="2200" b="1" dirty="0"/>
              <a:t> externe</a:t>
            </a:r>
            <a:r>
              <a:rPr lang="de-CH" sz="2200" dirty="0"/>
              <a:t> (</a:t>
            </a:r>
            <a:r>
              <a:rPr lang="de-CH" sz="2200" u="sng" dirty="0" err="1"/>
              <a:t>attention</a:t>
            </a:r>
            <a:r>
              <a:rPr lang="de-CH" sz="2200" dirty="0"/>
              <a:t> : </a:t>
            </a:r>
            <a:r>
              <a:rPr lang="de-CH" sz="2200" dirty="0" err="1"/>
              <a:t>documents</a:t>
            </a:r>
            <a:r>
              <a:rPr lang="de-CH" sz="2200" dirty="0"/>
              <a:t> </a:t>
            </a:r>
            <a:r>
              <a:rPr lang="de-CH" sz="2200" dirty="0" err="1"/>
              <a:t>physiques</a:t>
            </a:r>
            <a:r>
              <a:rPr lang="de-CH" sz="2200" dirty="0"/>
              <a:t> </a:t>
            </a:r>
            <a:r>
              <a:rPr lang="de-CH" sz="2200" dirty="0" err="1"/>
              <a:t>originaux</a:t>
            </a:r>
            <a:r>
              <a:rPr lang="de-CH" sz="2200" dirty="0"/>
              <a:t>, p. ex. </a:t>
            </a:r>
            <a:r>
              <a:rPr lang="de-CH" sz="2200" dirty="0" err="1"/>
              <a:t>testament</a:t>
            </a:r>
            <a:r>
              <a:rPr lang="de-CH" sz="2200" dirty="0"/>
              <a:t> </a:t>
            </a:r>
            <a:r>
              <a:rPr lang="de-CH" sz="2200" dirty="0" err="1"/>
              <a:t>olographe</a:t>
            </a:r>
            <a:r>
              <a:rPr lang="de-CH" sz="2200" dirty="0"/>
              <a:t>)</a:t>
            </a:r>
            <a:endParaRPr lang="de-CH" sz="2200" b="1" dirty="0"/>
          </a:p>
          <a:p>
            <a:pPr lvl="1"/>
            <a:r>
              <a:rPr lang="de-CH" sz="2200" dirty="0"/>
              <a:t>Solutions externes </a:t>
            </a:r>
            <a:r>
              <a:rPr lang="de-CH" sz="2200" dirty="0" err="1"/>
              <a:t>d’archivages</a:t>
            </a:r>
            <a:r>
              <a:rPr lang="de-CH" sz="2200" dirty="0"/>
              <a:t> </a:t>
            </a:r>
            <a:r>
              <a:rPr lang="de-CH" sz="2200" dirty="0" err="1"/>
              <a:t>électroniques</a:t>
            </a:r>
            <a:r>
              <a:rPr lang="de-CH" sz="2200" dirty="0"/>
              <a:t> / </a:t>
            </a:r>
            <a:r>
              <a:rPr lang="de-CH" sz="2200" dirty="0" err="1"/>
              <a:t>datarooms</a:t>
            </a:r>
            <a:r>
              <a:rPr lang="de-CH" sz="2200" dirty="0"/>
              <a:t> (</a:t>
            </a:r>
            <a:r>
              <a:rPr lang="de-CH" sz="2200" u="sng" dirty="0" err="1"/>
              <a:t>attention</a:t>
            </a:r>
            <a:r>
              <a:rPr lang="de-CH" sz="2200" dirty="0"/>
              <a:t> : </a:t>
            </a:r>
            <a:r>
              <a:rPr lang="de-CH" sz="2200" dirty="0" err="1"/>
              <a:t>secret</a:t>
            </a:r>
            <a:r>
              <a:rPr lang="de-CH" sz="2200" dirty="0"/>
              <a:t> </a:t>
            </a:r>
            <a:r>
              <a:rPr lang="de-CH" sz="2200" dirty="0" err="1"/>
              <a:t>professionnel</a:t>
            </a:r>
            <a:r>
              <a:rPr lang="de-CH" sz="2200" dirty="0"/>
              <a:t>)</a:t>
            </a:r>
          </a:p>
          <a:p>
            <a:pPr lvl="1"/>
            <a:endParaRPr lang="de-CH" dirty="0"/>
          </a:p>
        </p:txBody>
      </p:sp>
      <p:graphicFrame>
        <p:nvGraphicFramePr>
          <p:cNvPr id="6" name="Espace réservé du contenu 3">
            <a:extLst>
              <a:ext uri="{FF2B5EF4-FFF2-40B4-BE49-F238E27FC236}">
                <a16:creationId xmlns:a16="http://schemas.microsoft.com/office/drawing/2014/main" id="{7FDC3F80-886B-5948-A9B5-45EFABF35A6A}"/>
              </a:ext>
            </a:extLst>
          </p:cNvPr>
          <p:cNvGraphicFramePr>
            <a:graphicFrameLocks/>
          </p:cNvGraphicFramePr>
          <p:nvPr>
            <p:extLst>
              <p:ext uri="{D42A27DB-BD31-4B8C-83A1-F6EECF244321}">
                <p14:modId xmlns:p14="http://schemas.microsoft.com/office/powerpoint/2010/main" val="3017016304"/>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6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47</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57220"/>
            <a:ext cx="11360407" cy="4089192"/>
          </a:xfrm>
        </p:spPr>
        <p:txBody>
          <a:bodyPr>
            <a:normAutofit/>
          </a:bodyPr>
          <a:lstStyle/>
          <a:p>
            <a:r>
              <a:rPr lang="de-CH" sz="2400" u="sng" dirty="0"/>
              <a:t>Indispensable</a:t>
            </a:r>
            <a:r>
              <a:rPr lang="de-CH" sz="2400" dirty="0"/>
              <a:t>: </a:t>
            </a:r>
            <a:r>
              <a:rPr lang="de-CH" sz="2400" dirty="0" err="1"/>
              <a:t>numériser</a:t>
            </a:r>
            <a:r>
              <a:rPr lang="de-CH" sz="2400" dirty="0"/>
              <a:t> </a:t>
            </a:r>
            <a:r>
              <a:rPr lang="de-CH" sz="2400" b="1" dirty="0" err="1"/>
              <a:t>tous</a:t>
            </a:r>
            <a:r>
              <a:rPr lang="de-CH" sz="2400" b="1" dirty="0"/>
              <a:t> </a:t>
            </a:r>
            <a:r>
              <a:rPr lang="de-CH" sz="2400" b="1" dirty="0" err="1"/>
              <a:t>les</a:t>
            </a:r>
            <a:r>
              <a:rPr lang="de-CH" sz="2400" b="1" dirty="0"/>
              <a:t> </a:t>
            </a:r>
            <a:r>
              <a:rPr lang="de-CH" sz="2400" b="1" dirty="0" err="1"/>
              <a:t>documents</a:t>
            </a:r>
            <a:endParaRPr lang="de-CH" sz="2400" b="1" dirty="0"/>
          </a:p>
          <a:p>
            <a:r>
              <a:rPr lang="de-CH" sz="2400" dirty="0"/>
              <a:t>Trier et </a:t>
            </a:r>
            <a:r>
              <a:rPr lang="de-CH" sz="2400" dirty="0" err="1"/>
              <a:t>classer</a:t>
            </a:r>
            <a:r>
              <a:rPr lang="de-CH" sz="2400" dirty="0"/>
              <a:t> </a:t>
            </a:r>
            <a:r>
              <a:rPr lang="de-CH" sz="2400" b="1" dirty="0" err="1"/>
              <a:t>emails</a:t>
            </a:r>
            <a:r>
              <a:rPr lang="de-CH" sz="2400" dirty="0"/>
              <a:t> </a:t>
            </a:r>
            <a:r>
              <a:rPr lang="de-CH" sz="2400" b="1" dirty="0"/>
              <a:t>et </a:t>
            </a:r>
            <a:r>
              <a:rPr lang="de-CH" sz="2400" b="1" dirty="0" err="1"/>
              <a:t>annexes</a:t>
            </a:r>
            <a:r>
              <a:rPr lang="de-CH" sz="2400" b="1" dirty="0"/>
              <a:t> </a:t>
            </a:r>
            <a:r>
              <a:rPr lang="de-CH" sz="2400" dirty="0"/>
              <a:t>(et plus </a:t>
            </a:r>
            <a:r>
              <a:rPr lang="de-CH" sz="2400" dirty="0" err="1"/>
              <a:t>généralement</a:t>
            </a:r>
            <a:r>
              <a:rPr lang="de-CH" sz="2400" dirty="0"/>
              <a:t> </a:t>
            </a:r>
            <a:r>
              <a:rPr lang="de-CH" sz="2400" dirty="0" err="1"/>
              <a:t>tous</a:t>
            </a:r>
            <a:r>
              <a:rPr lang="de-CH" sz="2400" dirty="0"/>
              <a:t> </a:t>
            </a:r>
            <a:r>
              <a:rPr lang="de-CH" sz="2400" dirty="0" err="1"/>
              <a:t>les</a:t>
            </a:r>
            <a:r>
              <a:rPr lang="de-CH" sz="2400" dirty="0"/>
              <a:t> </a:t>
            </a:r>
            <a:r>
              <a:rPr lang="de-CH" sz="2400" dirty="0" err="1"/>
              <a:t>documents</a:t>
            </a:r>
            <a:r>
              <a:rPr lang="de-CH" sz="2400" dirty="0"/>
              <a:t> </a:t>
            </a:r>
            <a:r>
              <a:rPr lang="de-CH" sz="2400" dirty="0" err="1"/>
              <a:t>électroniques</a:t>
            </a:r>
            <a:r>
              <a:rPr lang="de-CH" sz="2400" dirty="0"/>
              <a:t>), </a:t>
            </a:r>
            <a:r>
              <a:rPr lang="de-CH" sz="2400" dirty="0" err="1"/>
              <a:t>que</a:t>
            </a:r>
            <a:r>
              <a:rPr lang="de-CH" sz="2400" dirty="0"/>
              <a:t> </a:t>
            </a:r>
            <a:r>
              <a:rPr lang="de-CH" sz="2400" dirty="0" err="1"/>
              <a:t>ce</a:t>
            </a:r>
            <a:r>
              <a:rPr lang="de-CH" sz="2400" dirty="0"/>
              <a:t> </a:t>
            </a:r>
            <a:r>
              <a:rPr lang="de-CH" sz="2400" dirty="0" err="1"/>
              <a:t>soit</a:t>
            </a:r>
            <a:r>
              <a:rPr lang="de-CH" sz="2400" dirty="0"/>
              <a:t> </a:t>
            </a:r>
            <a:r>
              <a:rPr lang="de-CH" sz="2400" dirty="0" err="1"/>
              <a:t>soi-même</a:t>
            </a:r>
            <a:r>
              <a:rPr lang="de-CH" sz="2400" dirty="0"/>
              <a:t>, le </a:t>
            </a:r>
            <a:r>
              <a:rPr lang="de-CH" sz="2400" dirty="0" err="1"/>
              <a:t>secrétariat</a:t>
            </a:r>
            <a:r>
              <a:rPr lang="de-CH" sz="2400" dirty="0"/>
              <a:t> </a:t>
            </a:r>
            <a:r>
              <a:rPr lang="de-CH" sz="2400" dirty="0" err="1"/>
              <a:t>ou</a:t>
            </a:r>
            <a:r>
              <a:rPr lang="de-CH" sz="2400" dirty="0"/>
              <a:t> </a:t>
            </a:r>
            <a:r>
              <a:rPr lang="de-CH" sz="2400" dirty="0" err="1"/>
              <a:t>encore</a:t>
            </a:r>
            <a:r>
              <a:rPr lang="de-CH" sz="2400" dirty="0"/>
              <a:t> par le </a:t>
            </a:r>
            <a:r>
              <a:rPr lang="de-CH" sz="2400" dirty="0" err="1"/>
              <a:t>biais</a:t>
            </a:r>
            <a:r>
              <a:rPr lang="de-CH" sz="2400" dirty="0"/>
              <a:t> </a:t>
            </a:r>
            <a:r>
              <a:rPr lang="de-CH" sz="2400" dirty="0" err="1"/>
              <a:t>d’un</a:t>
            </a:r>
            <a:r>
              <a:rPr lang="de-CH" sz="2400" dirty="0"/>
              <a:t> </a:t>
            </a:r>
            <a:r>
              <a:rPr lang="de-CH" sz="2400" dirty="0" err="1"/>
              <a:t>logiciel</a:t>
            </a:r>
            <a:r>
              <a:rPr lang="de-CH" sz="2400" dirty="0"/>
              <a:t> de </a:t>
            </a:r>
            <a:r>
              <a:rPr lang="de-CH" sz="2400" dirty="0" err="1"/>
              <a:t>gestion</a:t>
            </a:r>
            <a:r>
              <a:rPr lang="de-CH" sz="2400" dirty="0"/>
              <a:t> </a:t>
            </a:r>
            <a:r>
              <a:rPr lang="de-CH" sz="2400" dirty="0" err="1"/>
              <a:t>électronique</a:t>
            </a:r>
            <a:r>
              <a:rPr lang="de-CH" sz="2400" dirty="0"/>
              <a:t> de </a:t>
            </a:r>
            <a:r>
              <a:rPr lang="de-CH" sz="2400" dirty="0" err="1"/>
              <a:t>documents</a:t>
            </a:r>
            <a:endParaRPr lang="de-CH" sz="2400" dirty="0"/>
          </a:p>
          <a:p>
            <a:r>
              <a:rPr lang="de-CH" sz="2400" b="1" dirty="0"/>
              <a:t>Processus </a:t>
            </a:r>
            <a:r>
              <a:rPr lang="de-CH" sz="2400" b="1" dirty="0" err="1"/>
              <a:t>pour</a:t>
            </a:r>
            <a:r>
              <a:rPr lang="de-CH" sz="2400" b="1" dirty="0"/>
              <a:t> la </a:t>
            </a:r>
            <a:r>
              <a:rPr lang="de-CH" sz="2400" b="1" dirty="0" err="1"/>
              <a:t>gestion</a:t>
            </a:r>
            <a:r>
              <a:rPr lang="de-CH" sz="2400" b="1" dirty="0"/>
              <a:t> des </a:t>
            </a:r>
            <a:r>
              <a:rPr lang="de-CH" sz="2400" b="1" dirty="0" err="1"/>
              <a:t>documents</a:t>
            </a:r>
            <a:r>
              <a:rPr lang="de-CH" sz="2400" b="1" dirty="0"/>
              <a:t> </a:t>
            </a:r>
            <a:r>
              <a:rPr lang="de-CH" sz="2400" b="1" dirty="0" err="1"/>
              <a:t>électroniques</a:t>
            </a:r>
            <a:r>
              <a:rPr lang="de-CH" sz="2400" dirty="0"/>
              <a:t> (</a:t>
            </a:r>
            <a:r>
              <a:rPr lang="de-CH" sz="2400" dirty="0" err="1"/>
              <a:t>peut</a:t>
            </a:r>
            <a:r>
              <a:rPr lang="de-CH" sz="2400" dirty="0"/>
              <a:t> </a:t>
            </a:r>
            <a:r>
              <a:rPr lang="de-CH" sz="2400" dirty="0" err="1"/>
              <a:t>exister</a:t>
            </a:r>
            <a:r>
              <a:rPr lang="de-CH" sz="2400" dirty="0"/>
              <a:t> </a:t>
            </a:r>
            <a:r>
              <a:rPr lang="de-CH" sz="2400" dirty="0" err="1"/>
              <a:t>parallèlement</a:t>
            </a:r>
            <a:r>
              <a:rPr lang="de-CH" sz="2400" dirty="0"/>
              <a:t> à </a:t>
            </a:r>
            <a:r>
              <a:rPr lang="de-CH" sz="2400" dirty="0" err="1"/>
              <a:t>un</a:t>
            </a:r>
            <a:r>
              <a:rPr lang="de-CH" sz="2400" dirty="0"/>
              <a:t> </a:t>
            </a:r>
            <a:r>
              <a:rPr lang="de-CH" sz="2400" dirty="0" err="1"/>
              <a:t>système</a:t>
            </a:r>
            <a:r>
              <a:rPr lang="de-CH" sz="2400" dirty="0"/>
              <a:t> de </a:t>
            </a:r>
            <a:r>
              <a:rPr lang="de-CH" sz="2400" dirty="0" err="1"/>
              <a:t>gestion</a:t>
            </a:r>
            <a:r>
              <a:rPr lang="de-CH" sz="2400" dirty="0"/>
              <a:t> des </a:t>
            </a:r>
            <a:r>
              <a:rPr lang="de-CH" sz="2400" dirty="0" err="1"/>
              <a:t>dossiers</a:t>
            </a:r>
            <a:r>
              <a:rPr lang="de-CH" sz="2400" dirty="0"/>
              <a:t> </a:t>
            </a:r>
            <a:r>
              <a:rPr lang="de-CH" sz="2400" dirty="0" err="1"/>
              <a:t>physiques</a:t>
            </a:r>
            <a:r>
              <a:rPr lang="de-CH" sz="2400" dirty="0"/>
              <a:t>)</a:t>
            </a:r>
            <a:endParaRPr lang="de-CH" sz="2400" b="1" dirty="0"/>
          </a:p>
          <a:p>
            <a:endParaRPr lang="de-CH" sz="2400" dirty="0"/>
          </a:p>
          <a:p>
            <a:pPr marL="0" indent="0">
              <a:buNone/>
            </a:pPr>
            <a:r>
              <a:rPr lang="de-CH" sz="2400" b="1" dirty="0">
                <a:sym typeface="Wingdings" panose="05000000000000000000" pitchFamily="2" charset="2"/>
              </a:rPr>
              <a:t> </a:t>
            </a:r>
            <a:r>
              <a:rPr lang="de-CH" sz="2400" b="1" dirty="0" err="1">
                <a:sym typeface="Wingdings" panose="05000000000000000000" pitchFamily="2" charset="2"/>
              </a:rPr>
              <a:t>L’essentiel</a:t>
            </a:r>
            <a:r>
              <a:rPr lang="de-CH" sz="2400" b="1" dirty="0">
                <a:sym typeface="Wingdings" panose="05000000000000000000" pitchFamily="2" charset="2"/>
              </a:rPr>
              <a:t> </a:t>
            </a:r>
            <a:r>
              <a:rPr lang="de-CH" sz="2400" b="1" dirty="0" err="1">
                <a:sym typeface="Wingdings" panose="05000000000000000000" pitchFamily="2" charset="2"/>
              </a:rPr>
              <a:t>sera</a:t>
            </a:r>
            <a:r>
              <a:rPr lang="de-CH" sz="2400" b="1" dirty="0">
                <a:sym typeface="Wingdings" panose="05000000000000000000" pitchFamily="2" charset="2"/>
              </a:rPr>
              <a:t> de </a:t>
            </a:r>
            <a:r>
              <a:rPr lang="de-CH" sz="2400" b="1" dirty="0" err="1">
                <a:sym typeface="Wingdings" panose="05000000000000000000" pitchFamily="2" charset="2"/>
              </a:rPr>
              <a:t>pouvoir</a:t>
            </a:r>
            <a:r>
              <a:rPr lang="de-CH" sz="2400" b="1" dirty="0">
                <a:sym typeface="Wingdings" panose="05000000000000000000" pitchFamily="2" charset="2"/>
              </a:rPr>
              <a:t> </a:t>
            </a:r>
            <a:r>
              <a:rPr lang="de-CH" sz="2400" b="1" u="sng" dirty="0" err="1">
                <a:sym typeface="Wingdings" panose="05000000000000000000" pitchFamily="2" charset="2"/>
              </a:rPr>
              <a:t>trouver</a:t>
            </a:r>
            <a:r>
              <a:rPr lang="de-CH" sz="2400" b="1" u="sng" dirty="0">
                <a:sym typeface="Wingdings" panose="05000000000000000000" pitchFamily="2" charset="2"/>
              </a:rPr>
              <a:t> </a:t>
            </a:r>
            <a:r>
              <a:rPr lang="de-CH" sz="2400" b="1" u="sng" dirty="0" err="1">
                <a:sym typeface="Wingdings" panose="05000000000000000000" pitchFamily="2" charset="2"/>
              </a:rPr>
              <a:t>les</a:t>
            </a:r>
            <a:r>
              <a:rPr lang="de-CH" sz="2400" b="1" u="sng" dirty="0">
                <a:sym typeface="Wingdings" panose="05000000000000000000" pitchFamily="2" charset="2"/>
              </a:rPr>
              <a:t> </a:t>
            </a:r>
            <a:r>
              <a:rPr lang="de-CH" sz="2400" b="1" u="sng" dirty="0" err="1">
                <a:sym typeface="Wingdings" panose="05000000000000000000" pitchFamily="2" charset="2"/>
              </a:rPr>
              <a:t>fichiers</a:t>
            </a:r>
            <a:r>
              <a:rPr lang="de-CH" sz="2400" b="1" u="sng" dirty="0">
                <a:sym typeface="Wingdings" panose="05000000000000000000" pitchFamily="2" charset="2"/>
              </a:rPr>
              <a:t> </a:t>
            </a:r>
            <a:r>
              <a:rPr lang="de-CH" sz="2400" b="1" u="sng" dirty="0" err="1">
                <a:sym typeface="Wingdings" panose="05000000000000000000" pitchFamily="2" charset="2"/>
              </a:rPr>
              <a:t>électroniques</a:t>
            </a:r>
            <a:r>
              <a:rPr lang="de-CH" sz="2400" b="1" dirty="0">
                <a:sym typeface="Wingdings" panose="05000000000000000000" pitchFamily="2" charset="2"/>
              </a:rPr>
              <a:t> et de </a:t>
            </a:r>
            <a:r>
              <a:rPr lang="de-CH" sz="2400" b="1" dirty="0" err="1">
                <a:sym typeface="Wingdings" panose="05000000000000000000" pitchFamily="2" charset="2"/>
              </a:rPr>
              <a:t>pouvoir</a:t>
            </a:r>
            <a:r>
              <a:rPr lang="de-CH" sz="2400" b="1" dirty="0">
                <a:sym typeface="Wingdings" panose="05000000000000000000" pitchFamily="2" charset="2"/>
              </a:rPr>
              <a:t> </a:t>
            </a:r>
            <a:r>
              <a:rPr lang="de-CH" sz="2400" b="1" u="sng" dirty="0" err="1">
                <a:sym typeface="Wingdings" panose="05000000000000000000" pitchFamily="2" charset="2"/>
              </a:rPr>
              <a:t>envoyer</a:t>
            </a:r>
            <a:r>
              <a:rPr lang="de-CH" sz="2400" b="1" u="sng" dirty="0">
                <a:sym typeface="Wingdings" panose="05000000000000000000" pitchFamily="2" charset="2"/>
              </a:rPr>
              <a:t> </a:t>
            </a:r>
            <a:r>
              <a:rPr lang="de-CH" sz="2400" b="1" u="sng" dirty="0" err="1">
                <a:sym typeface="Wingdings" panose="05000000000000000000" pitchFamily="2" charset="2"/>
              </a:rPr>
              <a:t>ces</a:t>
            </a:r>
            <a:r>
              <a:rPr lang="de-CH" sz="2400" b="1" u="sng" dirty="0">
                <a:sym typeface="Wingdings" panose="05000000000000000000" pitchFamily="2" charset="2"/>
              </a:rPr>
              <a:t> </a:t>
            </a:r>
            <a:r>
              <a:rPr lang="de-CH" sz="2400" b="1" u="sng" dirty="0" err="1">
                <a:sym typeface="Wingdings" panose="05000000000000000000" pitchFamily="2" charset="2"/>
              </a:rPr>
              <a:t>fichiers</a:t>
            </a:r>
            <a:endParaRPr lang="de-CH" sz="2400" b="1" dirty="0">
              <a:sym typeface="Wingdings" panose="05000000000000000000" pitchFamily="2" charset="2"/>
            </a:endParaRPr>
          </a:p>
        </p:txBody>
      </p:sp>
      <p:graphicFrame>
        <p:nvGraphicFramePr>
          <p:cNvPr id="6" name="Espace réservé du contenu 3">
            <a:extLst>
              <a:ext uri="{FF2B5EF4-FFF2-40B4-BE49-F238E27FC236}">
                <a16:creationId xmlns:a16="http://schemas.microsoft.com/office/drawing/2014/main" id="{351AE691-75A3-42FC-CF2C-EBEF8BF9C4D1}"/>
              </a:ext>
            </a:extLst>
          </p:cNvPr>
          <p:cNvGraphicFramePr>
            <a:graphicFrameLocks/>
          </p:cNvGraphicFramePr>
          <p:nvPr>
            <p:extLst>
              <p:ext uri="{D42A27DB-BD31-4B8C-83A1-F6EECF244321}">
                <p14:modId xmlns:p14="http://schemas.microsoft.com/office/powerpoint/2010/main" val="3641866636"/>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5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48</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8" y="1965533"/>
            <a:ext cx="8182232" cy="566661"/>
          </a:xfrm>
        </p:spPr>
        <p:txBody>
          <a:bodyPr>
            <a:noAutofit/>
          </a:bodyPr>
          <a:lstStyle/>
          <a:p>
            <a:pPr marL="0" indent="0">
              <a:buNone/>
            </a:pPr>
            <a:r>
              <a:rPr lang="de-CH" sz="2400" b="1" dirty="0" err="1"/>
              <a:t>Définition</a:t>
            </a:r>
            <a:r>
              <a:rPr lang="de-CH" sz="2400" b="1" dirty="0"/>
              <a:t> du Cloud: </a:t>
            </a:r>
            <a:r>
              <a:rPr lang="fr-FR" sz="2400" dirty="0">
                <a:ea typeface="Calibri" charset="0"/>
              </a:rPr>
              <a:t>accès à distance de composantes IT</a:t>
            </a:r>
            <a:r>
              <a:rPr lang="de-CH" sz="2400" dirty="0"/>
              <a:t> </a:t>
            </a:r>
          </a:p>
          <a:p>
            <a:pPr marL="0" indent="0">
              <a:buNone/>
            </a:pPr>
            <a:endParaRPr lang="de-CH" sz="2400" dirty="0"/>
          </a:p>
        </p:txBody>
      </p:sp>
      <p:graphicFrame>
        <p:nvGraphicFramePr>
          <p:cNvPr id="6" name="Espace réservé du contenu 3">
            <a:extLst>
              <a:ext uri="{FF2B5EF4-FFF2-40B4-BE49-F238E27FC236}">
                <a16:creationId xmlns:a16="http://schemas.microsoft.com/office/drawing/2014/main" id="{7675B851-CA61-163B-8BC9-640C122B507B}"/>
              </a:ext>
            </a:extLst>
          </p:cNvPr>
          <p:cNvGraphicFramePr>
            <a:graphicFrameLocks/>
          </p:cNvGraphicFramePr>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7">
            <a:extLst>
              <a:ext uri="{FF2B5EF4-FFF2-40B4-BE49-F238E27FC236}">
                <a16:creationId xmlns:a16="http://schemas.microsoft.com/office/drawing/2014/main" id="{113AFDF4-7119-94D7-A322-B7156735FF2B}"/>
              </a:ext>
            </a:extLst>
          </p:cNvPr>
          <p:cNvPicPr>
            <a:picLocks noChangeAspect="1"/>
          </p:cNvPicPr>
          <p:nvPr/>
        </p:nvPicPr>
        <p:blipFill>
          <a:blip r:embed="rId7"/>
          <a:stretch>
            <a:fillRect/>
          </a:stretch>
        </p:blipFill>
        <p:spPr>
          <a:xfrm>
            <a:off x="7992955" y="1613054"/>
            <a:ext cx="3770677" cy="2636553"/>
          </a:xfrm>
          <a:prstGeom prst="rect">
            <a:avLst/>
          </a:prstGeom>
        </p:spPr>
      </p:pic>
      <p:sp>
        <p:nvSpPr>
          <p:cNvPr id="10" name="Textplatzhalter 4">
            <a:extLst>
              <a:ext uri="{FF2B5EF4-FFF2-40B4-BE49-F238E27FC236}">
                <a16:creationId xmlns:a16="http://schemas.microsoft.com/office/drawing/2014/main" id="{D175A2C7-852A-E6E8-9A2E-4D18AA9D2F03}"/>
              </a:ext>
            </a:extLst>
          </p:cNvPr>
          <p:cNvSpPr txBox="1">
            <a:spLocks/>
          </p:cNvSpPr>
          <p:nvPr/>
        </p:nvSpPr>
        <p:spPr>
          <a:xfrm>
            <a:off x="428367" y="2884673"/>
            <a:ext cx="7344024" cy="566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400" b="1" dirty="0" err="1"/>
              <a:t>Exigences</a:t>
            </a:r>
            <a:r>
              <a:rPr lang="de-CH" sz="2400" b="1" dirty="0"/>
              <a:t> </a:t>
            </a:r>
            <a:r>
              <a:rPr lang="de-CH" sz="2400" b="1" dirty="0" err="1"/>
              <a:t>générales</a:t>
            </a:r>
            <a:endParaRPr lang="de-CH" sz="2400" b="1" dirty="0"/>
          </a:p>
          <a:p>
            <a:pPr algn="just"/>
            <a:r>
              <a:rPr lang="de-CH" sz="2400" dirty="0"/>
              <a:t>Le </a:t>
            </a:r>
            <a:r>
              <a:rPr lang="de-CH" sz="2400" dirty="0" err="1"/>
              <a:t>prestataire</a:t>
            </a:r>
            <a:r>
              <a:rPr lang="de-CH" sz="2400" dirty="0"/>
              <a:t> de </a:t>
            </a:r>
            <a:r>
              <a:rPr lang="de-CH" sz="2400" dirty="0" err="1"/>
              <a:t>services</a:t>
            </a:r>
            <a:r>
              <a:rPr lang="de-CH" sz="2400" dirty="0"/>
              <a:t> </a:t>
            </a:r>
            <a:r>
              <a:rPr lang="de-CH" sz="2400" dirty="0" err="1"/>
              <a:t>cloud</a:t>
            </a:r>
            <a:r>
              <a:rPr lang="de-CH" sz="2400" dirty="0"/>
              <a:t> (</a:t>
            </a:r>
            <a:r>
              <a:rPr lang="de-CH" sz="2400" i="1" dirty="0"/>
              <a:t>CSP</a:t>
            </a:r>
            <a:r>
              <a:rPr lang="de-CH" sz="2400" dirty="0"/>
              <a:t>) </a:t>
            </a:r>
            <a:r>
              <a:rPr lang="de-CH" sz="2400" dirty="0" err="1"/>
              <a:t>est</a:t>
            </a:r>
            <a:r>
              <a:rPr lang="de-CH" sz="2400" dirty="0"/>
              <a:t> </a:t>
            </a:r>
            <a:r>
              <a:rPr lang="de-CH" sz="2400" dirty="0" err="1"/>
              <a:t>considéré</a:t>
            </a:r>
            <a:r>
              <a:rPr lang="de-CH" sz="2400" dirty="0"/>
              <a:t> </a:t>
            </a:r>
            <a:r>
              <a:rPr lang="de-CH" sz="2400" dirty="0" err="1"/>
              <a:t>comme</a:t>
            </a:r>
            <a:r>
              <a:rPr lang="de-CH" sz="2400" dirty="0"/>
              <a:t> </a:t>
            </a:r>
            <a:r>
              <a:rPr lang="de-CH" sz="2400" dirty="0" err="1"/>
              <a:t>un</a:t>
            </a:r>
            <a:r>
              <a:rPr lang="de-CH" sz="2400" dirty="0"/>
              <a:t> </a:t>
            </a:r>
            <a:r>
              <a:rPr lang="de-CH" sz="2400" b="1" dirty="0" err="1"/>
              <a:t>auxiliaire</a:t>
            </a:r>
            <a:r>
              <a:rPr lang="de-CH" sz="2400" dirty="0"/>
              <a:t> (ATF 145 II 229).</a:t>
            </a:r>
          </a:p>
        </p:txBody>
      </p:sp>
      <p:sp>
        <p:nvSpPr>
          <p:cNvPr id="11" name="Textplatzhalter 4">
            <a:extLst>
              <a:ext uri="{FF2B5EF4-FFF2-40B4-BE49-F238E27FC236}">
                <a16:creationId xmlns:a16="http://schemas.microsoft.com/office/drawing/2014/main" id="{BE84DA77-80C2-ADB8-0C17-685B748E4FA6}"/>
              </a:ext>
            </a:extLst>
          </p:cNvPr>
          <p:cNvSpPr txBox="1">
            <a:spLocks/>
          </p:cNvSpPr>
          <p:nvPr/>
        </p:nvSpPr>
        <p:spPr>
          <a:xfrm>
            <a:off x="428366" y="4224180"/>
            <a:ext cx="11191547" cy="1768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2400" b="1" dirty="0"/>
              <a:t>Obligations de diligence de l’avocat vis-à-vis du CSP</a:t>
            </a:r>
            <a:r>
              <a:rPr lang="fr-CH" sz="2400" dirty="0"/>
              <a:t>: le CSP doit s’engager contractuellement à maintenir le secret, en adaptant les mesures de sécurité et en s’interdisant de procéder à une sous-délégation (ATF 145 II 229).</a:t>
            </a:r>
            <a:endParaRPr lang="de-CH" sz="2400" dirty="0"/>
          </a:p>
          <a:p>
            <a:r>
              <a:rPr lang="fr-CH" sz="2400" b="1" dirty="0"/>
              <a:t>Consentement du client comme garantie supplémentaire</a:t>
            </a:r>
            <a:r>
              <a:rPr lang="fr-CH" sz="2400" dirty="0"/>
              <a:t>: qui peut être présumé ou via le contrat de mandat (cf. recommandation FSA, N 8).</a:t>
            </a:r>
          </a:p>
          <a:p>
            <a:pPr marL="0" indent="0">
              <a:buFont typeface="Arial" panose="020B0604020202020204" pitchFamily="34" charset="0"/>
              <a:buNone/>
            </a:pPr>
            <a:endParaRPr lang="de-CH" sz="2400" dirty="0"/>
          </a:p>
          <a:p>
            <a:pPr marL="0" indent="0">
              <a:buFont typeface="Arial" panose="020B0604020202020204" pitchFamily="34" charset="0"/>
              <a:buNone/>
            </a:pPr>
            <a:endParaRPr lang="de-CH" sz="2400" dirty="0"/>
          </a:p>
        </p:txBody>
      </p:sp>
    </p:spTree>
    <p:extLst>
      <p:ext uri="{BB962C8B-B14F-4D97-AF65-F5344CB8AC3E}">
        <p14:creationId xmlns:p14="http://schemas.microsoft.com/office/powerpoint/2010/main" val="27672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49</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normAutofit/>
          </a:bodyPr>
          <a:lstStyle/>
          <a:p>
            <a:pPr marL="0" indent="0">
              <a:buNone/>
            </a:pPr>
            <a:r>
              <a:rPr lang="fr-CH" sz="2400" b="1" dirty="0"/>
              <a:t>CSP à l’étranger</a:t>
            </a:r>
            <a:r>
              <a:rPr lang="fr-CH" sz="2400" dirty="0"/>
              <a:t> (ou appartenant à un groupe étranger): </a:t>
            </a:r>
          </a:p>
          <a:p>
            <a:r>
              <a:rPr lang="fr-CH" sz="2400" dirty="0"/>
              <a:t>L’</a:t>
            </a:r>
            <a:r>
              <a:rPr lang="fr-CH" sz="2400" dirty="0" err="1"/>
              <a:t>avocat-e</a:t>
            </a:r>
            <a:r>
              <a:rPr lang="fr-CH" sz="2400" dirty="0"/>
              <a:t> doit procéder à une </a:t>
            </a:r>
            <a:r>
              <a:rPr lang="fr-CH" sz="2400" b="1" dirty="0"/>
              <a:t>évaluation des risques </a:t>
            </a:r>
            <a:r>
              <a:rPr lang="fr-CH" sz="2400" dirty="0"/>
              <a:t>(selon la nature des données et la </a:t>
            </a:r>
            <a:r>
              <a:rPr lang="fr-CH" sz="2400" dirty="0" err="1"/>
              <a:t>législation</a:t>
            </a:r>
            <a:r>
              <a:rPr lang="fr-CH" sz="2400" dirty="0"/>
              <a:t> étrangère, p.ex. US Cloud </a:t>
            </a:r>
            <a:r>
              <a:rPr lang="fr-CH" sz="2400" dirty="0" err="1"/>
              <a:t>Act</a:t>
            </a:r>
            <a:r>
              <a:rPr lang="fr-CH" sz="2400" dirty="0"/>
              <a:t>); puis </a:t>
            </a:r>
          </a:p>
          <a:p>
            <a:r>
              <a:rPr lang="fr-CH" sz="2400" b="1" dirty="0"/>
              <a:t>vis-à-vis du CSP</a:t>
            </a:r>
            <a:r>
              <a:rPr lang="fr-CH" sz="2400" dirty="0"/>
              <a:t>: </a:t>
            </a:r>
            <a:r>
              <a:rPr lang="fr-FR" sz="2400" dirty="0"/>
              <a:t>l’avocat doit </a:t>
            </a:r>
            <a:r>
              <a:rPr lang="fr-CH" sz="2400" dirty="0"/>
              <a:t>s’assurer contractuellement que le CSP l’informe d’éventuelles réquisitions de données par les autorités étrangères (</a:t>
            </a:r>
            <a:r>
              <a:rPr lang="fr-CH" sz="2400" i="1" dirty="0" err="1"/>
              <a:t>lawful</a:t>
            </a:r>
            <a:r>
              <a:rPr lang="fr-CH" sz="2400" i="1" dirty="0"/>
              <a:t> </a:t>
            </a:r>
            <a:r>
              <a:rPr lang="fr-CH" sz="2400" i="1" dirty="0" err="1"/>
              <a:t>access</a:t>
            </a:r>
            <a:r>
              <a:rPr lang="fr-CH" sz="2400" dirty="0"/>
              <a:t>) et de la localisation précises des serveurs</a:t>
            </a:r>
            <a:r>
              <a:rPr lang="fr-FR" sz="2400" dirty="0"/>
              <a:t>.</a:t>
            </a:r>
            <a:endParaRPr lang="fr-CH" sz="2400" dirty="0"/>
          </a:p>
          <a:p>
            <a:r>
              <a:rPr lang="fr-FR" sz="2400" b="1" dirty="0"/>
              <a:t>vis-à-vis du client</a:t>
            </a:r>
            <a:r>
              <a:rPr lang="fr-FR" sz="2400" dirty="0"/>
              <a:t>: l’avocat doit informer le client des risques de </a:t>
            </a:r>
            <a:r>
              <a:rPr lang="fr-FR" sz="2400" dirty="0" err="1"/>
              <a:t>sécurite</a:t>
            </a:r>
            <a:r>
              <a:rPr lang="fr-FR" sz="2400" dirty="0"/>
              <a:t>́ des </a:t>
            </a:r>
            <a:r>
              <a:rPr lang="fr-FR" sz="2400" dirty="0" err="1"/>
              <a:t>données</a:t>
            </a:r>
            <a:r>
              <a:rPr lang="fr-CH" sz="2400" dirty="0"/>
              <a:t> (</a:t>
            </a:r>
            <a:r>
              <a:rPr lang="fr-FR" sz="2400" dirty="0"/>
              <a:t>Recommandations FSA, N 7).</a:t>
            </a:r>
            <a:endParaRPr lang="fr-CH" sz="2400" dirty="0"/>
          </a:p>
          <a:p>
            <a:pPr marL="0" indent="0">
              <a:buNone/>
            </a:pPr>
            <a:endParaRPr lang="de-CH" sz="2400" dirty="0"/>
          </a:p>
          <a:p>
            <a:pPr marL="0" indent="0">
              <a:buNone/>
            </a:pPr>
            <a:endParaRPr lang="de-CH" sz="2400" dirty="0"/>
          </a:p>
          <a:p>
            <a:pPr marL="0" indent="0">
              <a:buNone/>
            </a:pPr>
            <a:endParaRPr lang="de-CH" sz="2400" dirty="0"/>
          </a:p>
          <a:p>
            <a:pPr marL="0" indent="0">
              <a:buNone/>
            </a:pPr>
            <a:endParaRPr lang="de-CH" sz="2400" dirty="0"/>
          </a:p>
        </p:txBody>
      </p:sp>
      <p:graphicFrame>
        <p:nvGraphicFramePr>
          <p:cNvPr id="6" name="Espace réservé du contenu 3">
            <a:extLst>
              <a:ext uri="{FF2B5EF4-FFF2-40B4-BE49-F238E27FC236}">
                <a16:creationId xmlns:a16="http://schemas.microsoft.com/office/drawing/2014/main" id="{7675B851-CA61-163B-8BC9-640C122B507B}"/>
              </a:ext>
            </a:extLst>
          </p:cNvPr>
          <p:cNvGraphicFramePr>
            <a:graphicFrameLocks/>
          </p:cNvGraphicFramePr>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491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5</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600" dirty="0"/>
              <a:t>Art. 14 al. 2bis CO</a:t>
            </a:r>
          </a:p>
          <a:p>
            <a:pPr marL="0" indent="0">
              <a:buNone/>
            </a:pPr>
            <a:r>
              <a:rPr lang="de-CH" sz="2400" dirty="0"/>
              <a:t>"</a:t>
            </a:r>
            <a:r>
              <a:rPr lang="fr-FR" dirty="0"/>
              <a:t>La </a:t>
            </a:r>
            <a:r>
              <a:rPr lang="fr-FR" b="1" dirty="0"/>
              <a:t>signature électronique qualifiée </a:t>
            </a:r>
            <a:r>
              <a:rPr lang="fr-FR" dirty="0"/>
              <a:t>avec horodatage électronique qualifié au sens de la loi du 18 mars 2016 sur la signature électronique est assimilée à la signature manuscrite. Les dispositions légales ou conventionnelles contraires sont réservées</a:t>
            </a:r>
            <a:r>
              <a:rPr lang="de-CH" sz="2400" dirty="0"/>
              <a:t>"</a:t>
            </a:r>
          </a:p>
          <a:p>
            <a:endParaRPr lang="de-CH"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Que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dit</a:t>
            </a:r>
            <a:r>
              <a:rPr lang="de-CH" sz="2600" b="1" dirty="0">
                <a:latin typeface="Arial" panose="020B0604020202020204" pitchFamily="34" charset="0"/>
                <a:cs typeface="Arial" panose="020B0604020202020204" pitchFamily="34" charset="0"/>
              </a:rPr>
              <a:t> le CO?</a:t>
            </a:r>
          </a:p>
        </p:txBody>
      </p:sp>
    </p:spTree>
    <p:extLst>
      <p:ext uri="{BB962C8B-B14F-4D97-AF65-F5344CB8AC3E}">
        <p14:creationId xmlns:p14="http://schemas.microsoft.com/office/powerpoint/2010/main" val="19851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50</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5667633" cy="4089192"/>
          </a:xfrm>
        </p:spPr>
        <p:txBody>
          <a:bodyPr>
            <a:normAutofit/>
          </a:bodyPr>
          <a:lstStyle/>
          <a:p>
            <a:pPr marL="0" indent="0">
              <a:buNone/>
            </a:pPr>
            <a:r>
              <a:rPr lang="de-CH" sz="2400" u="sng" dirty="0" err="1"/>
              <a:t>Controverse</a:t>
            </a:r>
            <a:r>
              <a:rPr lang="de-CH" sz="2400" dirty="0"/>
              <a:t> : </a:t>
            </a:r>
            <a:r>
              <a:rPr lang="de-CH" sz="2400" i="1" dirty="0"/>
              <a:t>Microsoft 365</a:t>
            </a:r>
          </a:p>
          <a:p>
            <a:pPr algn="just"/>
            <a:r>
              <a:rPr lang="de-CH" sz="2400" dirty="0"/>
              <a:t>Approche “</a:t>
            </a:r>
            <a:r>
              <a:rPr lang="de-CH" sz="2400" dirty="0" err="1"/>
              <a:t>restrictive</a:t>
            </a:r>
            <a:r>
              <a:rPr lang="de-CH" sz="2400" dirty="0"/>
              <a:t>“ (cf. </a:t>
            </a:r>
            <a:r>
              <a:rPr lang="de-CH" sz="2400" dirty="0" err="1"/>
              <a:t>prise</a:t>
            </a:r>
            <a:r>
              <a:rPr lang="de-CH" sz="2400" dirty="0"/>
              <a:t> de </a:t>
            </a:r>
            <a:r>
              <a:rPr lang="de-CH" sz="2400" dirty="0" err="1"/>
              <a:t>position</a:t>
            </a:r>
            <a:r>
              <a:rPr lang="de-CH" sz="2400" dirty="0"/>
              <a:t> PFPDT 13 </a:t>
            </a:r>
            <a:r>
              <a:rPr lang="de-CH" sz="2400" dirty="0" err="1"/>
              <a:t>mai</a:t>
            </a:r>
            <a:r>
              <a:rPr lang="de-CH" sz="2400" dirty="0"/>
              <a:t> 2022)</a:t>
            </a:r>
          </a:p>
          <a:p>
            <a:pPr algn="just"/>
            <a:r>
              <a:rPr lang="de-CH" sz="2400" dirty="0"/>
              <a:t>Approche “</a:t>
            </a:r>
            <a:r>
              <a:rPr lang="de-CH" sz="2400" dirty="0" err="1"/>
              <a:t>libérale</a:t>
            </a:r>
            <a:r>
              <a:rPr lang="de-CH" sz="2400" dirty="0"/>
              <a:t>“ (cf. </a:t>
            </a:r>
            <a:r>
              <a:rPr lang="de-CH" sz="2400" dirty="0" err="1"/>
              <a:t>décision</a:t>
            </a:r>
            <a:r>
              <a:rPr lang="de-CH" sz="2400" dirty="0"/>
              <a:t> du Conseil </a:t>
            </a:r>
            <a:r>
              <a:rPr lang="de-CH" sz="2400" dirty="0" err="1"/>
              <a:t>d’Etat</a:t>
            </a:r>
            <a:r>
              <a:rPr lang="de-CH" sz="2400" dirty="0"/>
              <a:t> ZH 30 </a:t>
            </a:r>
            <a:r>
              <a:rPr lang="de-CH" sz="2400" dirty="0" err="1"/>
              <a:t>mars</a:t>
            </a:r>
            <a:r>
              <a:rPr lang="de-CH" sz="2400" dirty="0"/>
              <a:t> 2022; </a:t>
            </a:r>
            <a:r>
              <a:rPr lang="de-CH" sz="2400" dirty="0" err="1"/>
              <a:t>guide</a:t>
            </a:r>
            <a:r>
              <a:rPr lang="de-CH" sz="2400" dirty="0"/>
              <a:t> ASB 2019)</a:t>
            </a:r>
          </a:p>
          <a:p>
            <a:pPr marL="0" indent="0">
              <a:buNone/>
            </a:pPr>
            <a:endParaRPr lang="de-CH" sz="2400" dirty="0"/>
          </a:p>
          <a:p>
            <a:pPr marL="0" indent="0">
              <a:buNone/>
            </a:pPr>
            <a:endParaRPr lang="de-CH" sz="2400" dirty="0"/>
          </a:p>
        </p:txBody>
      </p:sp>
      <p:graphicFrame>
        <p:nvGraphicFramePr>
          <p:cNvPr id="6" name="Espace réservé du contenu 3">
            <a:extLst>
              <a:ext uri="{FF2B5EF4-FFF2-40B4-BE49-F238E27FC236}">
                <a16:creationId xmlns:a16="http://schemas.microsoft.com/office/drawing/2014/main" id="{7675B851-CA61-163B-8BC9-640C122B507B}"/>
              </a:ext>
            </a:extLst>
          </p:cNvPr>
          <p:cNvGraphicFramePr>
            <a:graphicFrameLocks/>
          </p:cNvGraphicFramePr>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a:extLst>
              <a:ext uri="{FF2B5EF4-FFF2-40B4-BE49-F238E27FC236}">
                <a16:creationId xmlns:a16="http://schemas.microsoft.com/office/drawing/2014/main" id="{88FCEDF5-30A9-B899-C280-3B6AA6348A29}"/>
              </a:ext>
            </a:extLst>
          </p:cNvPr>
          <p:cNvPicPr>
            <a:picLocks noChangeAspect="1"/>
          </p:cNvPicPr>
          <p:nvPr/>
        </p:nvPicPr>
        <p:blipFill>
          <a:blip r:embed="rId7"/>
          <a:stretch>
            <a:fillRect/>
          </a:stretch>
        </p:blipFill>
        <p:spPr>
          <a:xfrm>
            <a:off x="6471122" y="2251739"/>
            <a:ext cx="5224533" cy="3375338"/>
          </a:xfrm>
          <a:prstGeom prst="rect">
            <a:avLst/>
          </a:prstGeom>
        </p:spPr>
      </p:pic>
    </p:spTree>
    <p:extLst>
      <p:ext uri="{BB962C8B-B14F-4D97-AF65-F5344CB8AC3E}">
        <p14:creationId xmlns:p14="http://schemas.microsoft.com/office/powerpoint/2010/main" val="38769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51</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normAutofit/>
          </a:bodyPr>
          <a:lstStyle/>
          <a:p>
            <a:pPr marL="0" indent="0">
              <a:buNone/>
            </a:pPr>
            <a:r>
              <a:rPr lang="fr-FR" sz="2400" dirty="0">
                <a:latin typeface="Frutiger Neue"/>
              </a:rPr>
              <a:t>L’avocat est soumis au secret professionnel pour toutes les affaires qui lui sont confiées par ses clients dans l’exercice de sa profession; cette obligation n’est pas limitée dans le temps et est applicable à l’égard des tiers. Le fait d’être délié du secret professionnel n’oblige pas l’avocat à divulguer des faits qui lui ont été confiés</a:t>
            </a:r>
            <a:r>
              <a:rPr lang="de-DE" sz="2400" b="0" i="0" dirty="0">
                <a:effectLst/>
                <a:latin typeface="Frutiger Neue"/>
              </a:rPr>
              <a:t> (art. 13 al. 1 LLCA).</a:t>
            </a:r>
            <a:endParaRPr lang="de-CH" sz="2400" dirty="0"/>
          </a:p>
          <a:p>
            <a:endParaRPr lang="de-CH" sz="2400" dirty="0"/>
          </a:p>
          <a:p>
            <a:pPr marL="0" indent="0">
              <a:buNone/>
            </a:pPr>
            <a:r>
              <a:rPr lang="fr-FR" sz="2400" dirty="0">
                <a:latin typeface="Frutiger Neue"/>
              </a:rPr>
              <a:t>Il veille à ce que ses auxiliaires respectent le secret professionnel</a:t>
            </a:r>
            <a:r>
              <a:rPr lang="de-DE" sz="2400" b="0" i="0" dirty="0">
                <a:effectLst/>
                <a:latin typeface="Frutiger Neue"/>
              </a:rPr>
              <a:t> (art. 13 al. 2 LLCA).</a:t>
            </a:r>
            <a:endParaRPr lang="de-CH" sz="2400" dirty="0"/>
          </a:p>
        </p:txBody>
      </p:sp>
      <p:graphicFrame>
        <p:nvGraphicFramePr>
          <p:cNvPr id="6" name="Espace réservé du contenu 3">
            <a:extLst>
              <a:ext uri="{FF2B5EF4-FFF2-40B4-BE49-F238E27FC236}">
                <a16:creationId xmlns:a16="http://schemas.microsoft.com/office/drawing/2014/main" id="{026964B7-031E-5077-98B8-746B2654B9C7}"/>
              </a:ext>
            </a:extLst>
          </p:cNvPr>
          <p:cNvGraphicFramePr>
            <a:graphicFrameLocks/>
          </p:cNvGraphicFramePr>
          <p:nvPr>
            <p:extLst>
              <p:ext uri="{D42A27DB-BD31-4B8C-83A1-F6EECF244321}">
                <p14:modId xmlns:p14="http://schemas.microsoft.com/office/powerpoint/2010/main" val="3536542069"/>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9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F20116-9A1A-4844-BF29-D5D78D7EC09F}"/>
              </a:ext>
            </a:extLst>
          </p:cNvPr>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a:extLst>
              <a:ext uri="{FF2B5EF4-FFF2-40B4-BE49-F238E27FC236}">
                <a16:creationId xmlns:a16="http://schemas.microsoft.com/office/drawing/2014/main" id="{FF4C9D41-6715-48D8-902F-13AE0F41A45F}"/>
              </a:ext>
            </a:extLst>
          </p:cNvPr>
          <p:cNvSpPr>
            <a:spLocks noGrp="1"/>
          </p:cNvSpPr>
          <p:nvPr>
            <p:ph type="ftr" sz="quarter" idx="11"/>
          </p:nvPr>
        </p:nvSpPr>
        <p:spPr/>
        <p:txBody>
          <a:bodyPr/>
          <a:lstStyle/>
          <a:p>
            <a:r>
              <a:rPr lang="fr-CH" dirty="0"/>
              <a:t>Numérisation de l’étude – </a:t>
            </a:r>
            <a:r>
              <a:rPr lang="fr-CH" dirty="0" err="1"/>
              <a:t>Yaniv</a:t>
            </a:r>
            <a:r>
              <a:rPr lang="fr-CH" dirty="0"/>
              <a:t> Benhamou / Tano Barth</a:t>
            </a:r>
            <a:endParaRPr lang="de-CH" dirty="0"/>
          </a:p>
        </p:txBody>
      </p:sp>
      <p:sp>
        <p:nvSpPr>
          <p:cNvPr id="4" name="Foliennummernplatzhalter 3">
            <a:extLst>
              <a:ext uri="{FF2B5EF4-FFF2-40B4-BE49-F238E27FC236}">
                <a16:creationId xmlns:a16="http://schemas.microsoft.com/office/drawing/2014/main" id="{A86912F3-F05D-4944-8925-9DD245DCF181}"/>
              </a:ext>
            </a:extLst>
          </p:cNvPr>
          <p:cNvSpPr>
            <a:spLocks noGrp="1"/>
          </p:cNvSpPr>
          <p:nvPr>
            <p:ph type="sldNum" sz="quarter" idx="12"/>
          </p:nvPr>
        </p:nvSpPr>
        <p:spPr/>
        <p:txBody>
          <a:bodyPr/>
          <a:lstStyle/>
          <a:p>
            <a:fld id="{B8B95B37-472F-4C9A-A0A0-70B00F94DFB7}" type="slidenum">
              <a:rPr lang="de-CH" smtClean="0"/>
              <a:t>52</a:t>
            </a:fld>
            <a:endParaRPr lang="de-CH"/>
          </a:p>
        </p:txBody>
      </p:sp>
      <p:sp>
        <p:nvSpPr>
          <p:cNvPr id="5" name="Textplatzhalter 4">
            <a:extLst>
              <a:ext uri="{FF2B5EF4-FFF2-40B4-BE49-F238E27FC236}">
                <a16:creationId xmlns:a16="http://schemas.microsoft.com/office/drawing/2014/main" id="{38F19FB6-CD53-4745-8E75-910B39C7CE95}"/>
              </a:ext>
            </a:extLst>
          </p:cNvPr>
          <p:cNvSpPr>
            <a:spLocks noGrp="1"/>
          </p:cNvSpPr>
          <p:nvPr>
            <p:ph type="body" sz="quarter" idx="13"/>
          </p:nvPr>
        </p:nvSpPr>
        <p:spPr>
          <a:xfrm>
            <a:off x="428367" y="1965533"/>
            <a:ext cx="11360407" cy="4089192"/>
          </a:xfrm>
        </p:spPr>
        <p:txBody>
          <a:bodyPr>
            <a:normAutofit/>
          </a:bodyPr>
          <a:lstStyle/>
          <a:p>
            <a:r>
              <a:rPr lang="de-CH" sz="2400" dirty="0" err="1"/>
              <a:t>L’auxiliaire</a:t>
            </a:r>
            <a:r>
              <a:rPr lang="de-CH" sz="2400" dirty="0"/>
              <a:t> </a:t>
            </a:r>
            <a:r>
              <a:rPr lang="de-CH" sz="2400" dirty="0" err="1"/>
              <a:t>doit</a:t>
            </a:r>
            <a:r>
              <a:rPr lang="de-CH" sz="2400" dirty="0"/>
              <a:t> </a:t>
            </a:r>
            <a:r>
              <a:rPr lang="de-CH" sz="2400" dirty="0" err="1"/>
              <a:t>être</a:t>
            </a:r>
            <a:r>
              <a:rPr lang="de-CH" sz="2400" dirty="0"/>
              <a:t> </a:t>
            </a:r>
            <a:r>
              <a:rPr lang="de-CH" sz="2400" dirty="0" err="1"/>
              <a:t>conscient</a:t>
            </a:r>
            <a:r>
              <a:rPr lang="de-CH" sz="2400" dirty="0"/>
              <a:t>, </a:t>
            </a:r>
            <a:r>
              <a:rPr lang="de-CH" sz="2400" dirty="0" err="1"/>
              <a:t>qu’il</a:t>
            </a:r>
            <a:r>
              <a:rPr lang="de-CH" sz="2400" dirty="0"/>
              <a:t> </a:t>
            </a:r>
            <a:r>
              <a:rPr lang="de-CH" sz="2400" dirty="0" err="1"/>
              <a:t>doit</a:t>
            </a:r>
            <a:r>
              <a:rPr lang="de-CH" sz="2400" dirty="0"/>
              <a:t> </a:t>
            </a:r>
            <a:r>
              <a:rPr lang="de-CH" sz="2400" dirty="0" err="1"/>
              <a:t>respecter</a:t>
            </a:r>
            <a:r>
              <a:rPr lang="de-CH" sz="2400" dirty="0"/>
              <a:t> le </a:t>
            </a:r>
            <a:r>
              <a:rPr lang="de-CH" sz="2400" dirty="0" err="1"/>
              <a:t>secret</a:t>
            </a:r>
            <a:r>
              <a:rPr lang="de-CH" sz="2400" dirty="0"/>
              <a:t> </a:t>
            </a:r>
            <a:r>
              <a:rPr lang="de-CH" sz="2400" dirty="0" err="1"/>
              <a:t>professionnel</a:t>
            </a:r>
            <a:endParaRPr lang="de-CH" sz="2400" dirty="0"/>
          </a:p>
          <a:p>
            <a:r>
              <a:rPr lang="de-CH" sz="2400" dirty="0"/>
              <a:t>La </a:t>
            </a:r>
            <a:r>
              <a:rPr lang="de-CH" sz="2400" dirty="0" err="1"/>
              <a:t>sous-délégation</a:t>
            </a:r>
            <a:r>
              <a:rPr lang="de-CH" sz="2400" dirty="0"/>
              <a:t> de </a:t>
            </a:r>
            <a:r>
              <a:rPr lang="de-CH" sz="2400" dirty="0" err="1"/>
              <a:t>traitement</a:t>
            </a:r>
            <a:r>
              <a:rPr lang="de-CH" sz="2400" dirty="0"/>
              <a:t> </a:t>
            </a:r>
            <a:r>
              <a:rPr lang="de-CH" sz="2400" dirty="0" err="1"/>
              <a:t>d’informations</a:t>
            </a:r>
            <a:r>
              <a:rPr lang="de-CH" sz="2400" dirty="0"/>
              <a:t> </a:t>
            </a:r>
            <a:r>
              <a:rPr lang="de-CH" sz="2400" dirty="0" err="1"/>
              <a:t>soumises</a:t>
            </a:r>
            <a:r>
              <a:rPr lang="de-CH" sz="2400" dirty="0"/>
              <a:t> au </a:t>
            </a:r>
            <a:r>
              <a:rPr lang="de-CH" sz="2400" dirty="0" err="1"/>
              <a:t>secret</a:t>
            </a:r>
            <a:r>
              <a:rPr lang="de-CH" sz="2400" dirty="0"/>
              <a:t> </a:t>
            </a:r>
            <a:r>
              <a:rPr lang="de-CH" sz="2400" dirty="0" err="1"/>
              <a:t>est</a:t>
            </a:r>
            <a:r>
              <a:rPr lang="de-CH" sz="2400" dirty="0"/>
              <a:t> </a:t>
            </a:r>
            <a:r>
              <a:rPr lang="de-CH" sz="2400" dirty="0" err="1"/>
              <a:t>interdite</a:t>
            </a:r>
            <a:r>
              <a:rPr lang="de-CH" sz="2400" dirty="0"/>
              <a:t> (ATF 145 II 229 c. 7.3 et 7.4)</a:t>
            </a:r>
          </a:p>
          <a:p>
            <a:r>
              <a:rPr lang="de-CH" sz="2400" dirty="0"/>
              <a:t>Pas </a:t>
            </a:r>
            <a:r>
              <a:rPr lang="de-CH" sz="2400" dirty="0" err="1"/>
              <a:t>d’exclusion</a:t>
            </a:r>
            <a:r>
              <a:rPr lang="de-CH" sz="2400" dirty="0"/>
              <a:t> de la </a:t>
            </a:r>
            <a:r>
              <a:rPr lang="de-CH" sz="2400" dirty="0" err="1"/>
              <a:t>responsabilité</a:t>
            </a:r>
            <a:r>
              <a:rPr lang="de-CH" sz="2400" dirty="0"/>
              <a:t> </a:t>
            </a:r>
            <a:r>
              <a:rPr lang="de-CH" sz="2400" dirty="0" err="1"/>
              <a:t>pour</a:t>
            </a:r>
            <a:r>
              <a:rPr lang="de-CH" sz="2400" dirty="0"/>
              <a:t> </a:t>
            </a:r>
            <a:r>
              <a:rPr lang="de-CH" sz="2400" dirty="0" err="1"/>
              <a:t>d’éventuelles</a:t>
            </a:r>
            <a:r>
              <a:rPr lang="de-CH" sz="2400" dirty="0"/>
              <a:t> </a:t>
            </a:r>
            <a:r>
              <a:rPr lang="de-CH" sz="2400" dirty="0" err="1"/>
              <a:t>violations</a:t>
            </a:r>
            <a:r>
              <a:rPr lang="de-CH" sz="2400" dirty="0"/>
              <a:t> du </a:t>
            </a:r>
            <a:r>
              <a:rPr lang="de-CH" sz="2400" dirty="0" err="1"/>
              <a:t>secret</a:t>
            </a:r>
            <a:r>
              <a:rPr lang="de-CH" sz="2400" dirty="0"/>
              <a:t> </a:t>
            </a:r>
            <a:r>
              <a:rPr lang="de-CH" sz="2400" dirty="0" err="1"/>
              <a:t>professionnel</a:t>
            </a:r>
            <a:endParaRPr lang="de-CH" sz="2400" dirty="0"/>
          </a:p>
          <a:p>
            <a:r>
              <a:rPr lang="de-CH" sz="2400" dirty="0" err="1"/>
              <a:t>Données</a:t>
            </a:r>
            <a:r>
              <a:rPr lang="de-CH" sz="2400" dirty="0"/>
              <a:t> </a:t>
            </a:r>
            <a:r>
              <a:rPr lang="de-CH" sz="2400" dirty="0" err="1"/>
              <a:t>soumises</a:t>
            </a:r>
            <a:r>
              <a:rPr lang="de-CH" sz="2400" dirty="0"/>
              <a:t> au </a:t>
            </a:r>
            <a:r>
              <a:rPr lang="de-CH" sz="2400" dirty="0" err="1"/>
              <a:t>secret</a:t>
            </a:r>
            <a:r>
              <a:rPr lang="de-CH" sz="2400" dirty="0"/>
              <a:t> </a:t>
            </a:r>
            <a:r>
              <a:rPr lang="de-CH" sz="2400" dirty="0" err="1"/>
              <a:t>d’avocat</a:t>
            </a:r>
            <a:r>
              <a:rPr lang="de-CH" sz="2400" dirty="0"/>
              <a:t> à </a:t>
            </a:r>
            <a:r>
              <a:rPr lang="de-CH" sz="2400" dirty="0" err="1"/>
              <a:t>l’étranger</a:t>
            </a:r>
            <a:r>
              <a:rPr lang="de-CH" sz="2400" dirty="0"/>
              <a:t> : </a:t>
            </a:r>
            <a:r>
              <a:rPr lang="de-CH" sz="2400" dirty="0" err="1"/>
              <a:t>autorisé</a:t>
            </a:r>
            <a:r>
              <a:rPr lang="de-CH" sz="2400" dirty="0"/>
              <a:t> ?</a:t>
            </a:r>
          </a:p>
          <a:p>
            <a:pPr lvl="1"/>
            <a:r>
              <a:rPr lang="de-CH" sz="2000" dirty="0" err="1"/>
              <a:t>Controversé</a:t>
            </a:r>
            <a:r>
              <a:rPr lang="de-CH" sz="2000" dirty="0"/>
              <a:t> </a:t>
            </a:r>
            <a:r>
              <a:rPr lang="de-CH" sz="2000" dirty="0" err="1"/>
              <a:t>dans</a:t>
            </a:r>
            <a:r>
              <a:rPr lang="de-CH" sz="2000" dirty="0"/>
              <a:t> la </a:t>
            </a:r>
            <a:r>
              <a:rPr lang="de-CH" sz="2000" dirty="0" err="1"/>
              <a:t>doctrine</a:t>
            </a:r>
            <a:endParaRPr lang="de-CH" sz="2000" dirty="0"/>
          </a:p>
          <a:p>
            <a:pPr lvl="1"/>
            <a:r>
              <a:rPr lang="de-CH" sz="2000" u="sng" dirty="0" err="1"/>
              <a:t>Problème</a:t>
            </a:r>
            <a:r>
              <a:rPr lang="de-CH" sz="2000" dirty="0"/>
              <a:t> : </a:t>
            </a:r>
            <a:r>
              <a:rPr lang="de-CH" sz="2000" dirty="0" err="1"/>
              <a:t>l’autorité</a:t>
            </a:r>
            <a:r>
              <a:rPr lang="de-CH" sz="2000" dirty="0"/>
              <a:t> </a:t>
            </a:r>
            <a:r>
              <a:rPr lang="de-CH" sz="2000" dirty="0" err="1"/>
              <a:t>étrangère</a:t>
            </a:r>
            <a:r>
              <a:rPr lang="de-CH" sz="2000" dirty="0"/>
              <a:t> </a:t>
            </a:r>
            <a:r>
              <a:rPr lang="de-CH" sz="2000" dirty="0" err="1"/>
              <a:t>respectera</a:t>
            </a:r>
            <a:r>
              <a:rPr lang="de-CH" sz="2000" dirty="0"/>
              <a:t>-t-elle le </a:t>
            </a:r>
            <a:r>
              <a:rPr lang="de-CH" sz="2000" dirty="0" err="1"/>
              <a:t>secret</a:t>
            </a:r>
            <a:r>
              <a:rPr lang="de-CH" sz="2000" dirty="0"/>
              <a:t> </a:t>
            </a:r>
            <a:r>
              <a:rPr lang="de-CH" sz="2000" dirty="0" err="1"/>
              <a:t>professionnel</a:t>
            </a:r>
            <a:r>
              <a:rPr lang="de-CH" sz="2000" dirty="0"/>
              <a:t> </a:t>
            </a:r>
            <a:r>
              <a:rPr lang="de-CH" sz="2000" dirty="0" err="1"/>
              <a:t>suisse</a:t>
            </a:r>
            <a:r>
              <a:rPr lang="de-CH" sz="2000" dirty="0"/>
              <a:t>?</a:t>
            </a:r>
          </a:p>
          <a:p>
            <a:pPr lvl="1"/>
            <a:r>
              <a:rPr lang="de-CH" sz="2000" u="sng" dirty="0" err="1"/>
              <a:t>Recommandation</a:t>
            </a:r>
            <a:r>
              <a:rPr lang="de-CH" sz="2000" dirty="0"/>
              <a:t> : </a:t>
            </a:r>
            <a:r>
              <a:rPr lang="de-CH" sz="2000" dirty="0" err="1"/>
              <a:t>les</a:t>
            </a:r>
            <a:r>
              <a:rPr lang="de-CH" sz="2000" dirty="0"/>
              <a:t> </a:t>
            </a:r>
            <a:r>
              <a:rPr lang="de-CH" sz="2000" dirty="0" err="1"/>
              <a:t>données</a:t>
            </a:r>
            <a:r>
              <a:rPr lang="de-CH" sz="2000" dirty="0"/>
              <a:t> </a:t>
            </a:r>
            <a:r>
              <a:rPr lang="de-CH" sz="2000" dirty="0" err="1"/>
              <a:t>devraient</a:t>
            </a:r>
            <a:r>
              <a:rPr lang="de-CH" sz="2000" dirty="0"/>
              <a:t> </a:t>
            </a:r>
            <a:r>
              <a:rPr lang="de-CH" sz="2000" dirty="0" err="1"/>
              <a:t>rester</a:t>
            </a:r>
            <a:r>
              <a:rPr lang="de-CH" sz="2000" dirty="0"/>
              <a:t> en Suisse</a:t>
            </a:r>
            <a:endParaRPr lang="de-CH" sz="2000" u="sng" dirty="0"/>
          </a:p>
        </p:txBody>
      </p:sp>
      <p:graphicFrame>
        <p:nvGraphicFramePr>
          <p:cNvPr id="6" name="Espace réservé du contenu 3">
            <a:extLst>
              <a:ext uri="{FF2B5EF4-FFF2-40B4-BE49-F238E27FC236}">
                <a16:creationId xmlns:a16="http://schemas.microsoft.com/office/drawing/2014/main" id="{51E5BCAE-62D3-E129-45B4-9D0CEB000F4F}"/>
              </a:ext>
            </a:extLst>
          </p:cNvPr>
          <p:cNvGraphicFramePr>
            <a:graphicFrameLocks/>
          </p:cNvGraphicFramePr>
          <p:nvPr>
            <p:extLst>
              <p:ext uri="{D42A27DB-BD31-4B8C-83A1-F6EECF244321}">
                <p14:modId xmlns:p14="http://schemas.microsoft.com/office/powerpoint/2010/main" val="2126689746"/>
              </p:ext>
            </p:extLst>
          </p:nvPr>
        </p:nvGraphicFramePr>
        <p:xfrm>
          <a:off x="428367" y="976547"/>
          <a:ext cx="11360406" cy="53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7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59D5A8A-7951-4220-9330-90016F0D33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9091" r="20629"/>
          <a:stretch/>
        </p:blipFill>
        <p:spPr bwMode="auto">
          <a:xfrm>
            <a:off x="5494526" y="1122363"/>
            <a:ext cx="5957640" cy="471331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1892E0D-5047-4DB2-8F20-3D16F7D70A03}"/>
              </a:ext>
            </a:extLst>
          </p:cNvPr>
          <p:cNvSpPr>
            <a:spLocks noGrp="1"/>
          </p:cNvSpPr>
          <p:nvPr>
            <p:ph type="ctrTitle"/>
          </p:nvPr>
        </p:nvSpPr>
        <p:spPr>
          <a:xfrm>
            <a:off x="477981" y="1122363"/>
            <a:ext cx="4023360" cy="3204134"/>
          </a:xfrm>
        </p:spPr>
        <p:txBody>
          <a:bodyPr anchor="b">
            <a:normAutofit/>
          </a:bodyPr>
          <a:lstStyle/>
          <a:p>
            <a:pPr algn="l"/>
            <a:r>
              <a:rPr lang="de-CH" sz="4800" dirty="0" err="1"/>
              <a:t>Perspectives</a:t>
            </a:r>
            <a:r>
              <a:rPr lang="de-CH" sz="4800" dirty="0"/>
              <a:t> </a:t>
            </a:r>
            <a:r>
              <a:rPr lang="de-CH" sz="4800" dirty="0" err="1"/>
              <a:t>Discussions</a:t>
            </a:r>
            <a:endParaRPr lang="de-CH" sz="4800" dirty="0"/>
          </a:p>
        </p:txBody>
      </p:sp>
      <p:sp>
        <p:nvSpPr>
          <p:cNvPr id="9" name="Foliennummernplatzhalter 8">
            <a:extLst>
              <a:ext uri="{FF2B5EF4-FFF2-40B4-BE49-F238E27FC236}">
                <a16:creationId xmlns:a16="http://schemas.microsoft.com/office/drawing/2014/main" id="{30F7C4A6-0E13-4B71-B08F-5DFE3821EC72}"/>
              </a:ext>
            </a:extLst>
          </p:cNvPr>
          <p:cNvSpPr>
            <a:spLocks noGrp="1"/>
          </p:cNvSpPr>
          <p:nvPr>
            <p:ph type="sldNum" sz="quarter" idx="12"/>
          </p:nvPr>
        </p:nvSpPr>
        <p:spPr>
          <a:xfrm>
            <a:off x="8970819" y="6356350"/>
            <a:ext cx="2743200" cy="365125"/>
          </a:xfrm>
        </p:spPr>
        <p:txBody>
          <a:bodyPr>
            <a:normAutofit/>
          </a:bodyPr>
          <a:lstStyle/>
          <a:p>
            <a:pPr>
              <a:spcAft>
                <a:spcPts val="600"/>
              </a:spcAft>
            </a:pPr>
            <a:fld id="{B8B95B37-472F-4C9A-A0A0-70B00F94DFB7}" type="slidenum">
              <a:rPr lang="de-CH">
                <a:solidFill>
                  <a:schemeClr val="tx1"/>
                </a:solidFill>
              </a:rPr>
              <a:pPr>
                <a:spcAft>
                  <a:spcPts val="600"/>
                </a:spcAft>
              </a:pPr>
              <a:t>53</a:t>
            </a:fld>
            <a:endParaRPr lang="de-CH">
              <a:solidFill>
                <a:schemeClr val="tx1"/>
              </a:solidFill>
            </a:endParaRPr>
          </a:p>
        </p:txBody>
      </p:sp>
      <p:sp>
        <p:nvSpPr>
          <p:cNvPr id="12" name="Footer Placeholder 2">
            <a:extLst>
              <a:ext uri="{FF2B5EF4-FFF2-40B4-BE49-F238E27FC236}">
                <a16:creationId xmlns:a16="http://schemas.microsoft.com/office/drawing/2014/main" id="{141DF612-CFCA-4E17-ACFB-88986F905805}"/>
              </a:ext>
            </a:extLst>
          </p:cNvPr>
          <p:cNvSpPr>
            <a:spLocks noGrp="1"/>
          </p:cNvSpPr>
          <p:nvPr>
            <p:ph type="ftr" sz="quarter" idx="11"/>
          </p:nvPr>
        </p:nvSpPr>
        <p:spPr>
          <a:xfrm>
            <a:off x="296780" y="6307557"/>
            <a:ext cx="9448800" cy="365125"/>
          </a:xfrm>
        </p:spPr>
        <p:txBody>
          <a:bodyPr/>
          <a:lstStyle/>
          <a:p>
            <a:endParaRPr lang="de-CH" dirty="0"/>
          </a:p>
        </p:txBody>
      </p:sp>
      <p:sp>
        <p:nvSpPr>
          <p:cNvPr id="16" name="Date Placeholder 1">
            <a:extLst>
              <a:ext uri="{FF2B5EF4-FFF2-40B4-BE49-F238E27FC236}">
                <a16:creationId xmlns:a16="http://schemas.microsoft.com/office/drawing/2014/main" id="{CBDA1A6D-3E33-4C9E-B3FC-996918A03F47}"/>
              </a:ext>
            </a:extLst>
          </p:cNvPr>
          <p:cNvSpPr>
            <a:spLocks noGrp="1"/>
          </p:cNvSpPr>
          <p:nvPr>
            <p:ph type="dt" sz="half" idx="10"/>
          </p:nvPr>
        </p:nvSpPr>
        <p:spPr>
          <a:xfrm>
            <a:off x="9745581" y="6310565"/>
            <a:ext cx="1532020" cy="365125"/>
          </a:xfrm>
        </p:spPr>
        <p:txBody>
          <a:bodyPr/>
          <a:lstStyle/>
          <a:p>
            <a:fld id="{07D33BD1-B859-445D-96C5-F7CF0762646D}" type="datetime4">
              <a:rPr lang="fr-CH" smtClean="0"/>
              <a:pPr/>
              <a:t>18 octobre 2022</a:t>
            </a:fld>
            <a:endParaRPr lang="de-CH" dirty="0"/>
          </a:p>
        </p:txBody>
      </p:sp>
    </p:spTree>
    <p:extLst>
      <p:ext uri="{BB962C8B-B14F-4D97-AF65-F5344CB8AC3E}">
        <p14:creationId xmlns:p14="http://schemas.microsoft.com/office/powerpoint/2010/main" val="309911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6</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SwissSign</a:t>
            </a:r>
            <a:endParaRPr lang="de-CH" sz="2400" dirty="0"/>
          </a:p>
          <a:p>
            <a:r>
              <a:rPr lang="de-CH" sz="2400" dirty="0" err="1"/>
              <a:t>QuoVadis</a:t>
            </a:r>
            <a:r>
              <a:rPr lang="de-CH" sz="2400" dirty="0"/>
              <a:t> </a:t>
            </a:r>
          </a:p>
          <a:p>
            <a:r>
              <a:rPr lang="de-CH" sz="2400" dirty="0"/>
              <a:t>Swisscom (</a:t>
            </a:r>
            <a:r>
              <a:rPr lang="de-CH" sz="2400" dirty="0" err="1"/>
              <a:t>utilisé</a:t>
            </a:r>
            <a:r>
              <a:rPr lang="de-CH" sz="2400" dirty="0"/>
              <a:t> </a:t>
            </a:r>
            <a:r>
              <a:rPr lang="de-CH" sz="2400" dirty="0" err="1"/>
              <a:t>notamment</a:t>
            </a:r>
            <a:r>
              <a:rPr lang="de-CH" sz="2400" dirty="0"/>
              <a:t> par </a:t>
            </a:r>
            <a:r>
              <a:rPr lang="de-CH" sz="2400" dirty="0" err="1"/>
              <a:t>Skribble</a:t>
            </a:r>
            <a:r>
              <a:rPr lang="de-CH" sz="2400" dirty="0"/>
              <a:t> </a:t>
            </a:r>
            <a:r>
              <a:rPr lang="de-CH" sz="2400" dirty="0" err="1"/>
              <a:t>ou</a:t>
            </a:r>
            <a:r>
              <a:rPr lang="de-CH" sz="2400" dirty="0"/>
              <a:t> </a:t>
            </a:r>
            <a:r>
              <a:rPr lang="de-CH" sz="2400" dirty="0" err="1"/>
              <a:t>Signatys</a:t>
            </a:r>
            <a:r>
              <a:rPr lang="de-CH" sz="2400" dirty="0"/>
              <a:t>)</a:t>
            </a:r>
          </a:p>
          <a:p>
            <a:r>
              <a:rPr lang="de-CH" sz="2400" dirty="0"/>
              <a:t>Office </a:t>
            </a:r>
            <a:r>
              <a:rPr lang="de-CH" sz="2400" dirty="0" err="1"/>
              <a:t>fédéral</a:t>
            </a:r>
            <a:r>
              <a:rPr lang="de-CH" sz="2400" dirty="0"/>
              <a:t> de </a:t>
            </a:r>
            <a:r>
              <a:rPr lang="de-CH" sz="2400" dirty="0" err="1"/>
              <a:t>l’informatique</a:t>
            </a:r>
            <a:r>
              <a:rPr lang="de-CH" sz="2400" dirty="0"/>
              <a:t> et de la </a:t>
            </a:r>
            <a:r>
              <a:rPr lang="de-CH" sz="2400" dirty="0" err="1"/>
              <a:t>télécommunication</a:t>
            </a:r>
            <a:r>
              <a:rPr lang="de-CH" sz="2400" dirty="0"/>
              <a:t> (OFIT)</a:t>
            </a:r>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Fournisseurs</a:t>
            </a:r>
            <a:r>
              <a:rPr lang="de-CH" sz="2600" b="1" dirty="0">
                <a:latin typeface="Arial" panose="020B0604020202020204" pitchFamily="34" charset="0"/>
                <a:cs typeface="Arial" panose="020B0604020202020204" pitchFamily="34" charset="0"/>
              </a:rPr>
              <a:t> de </a:t>
            </a:r>
            <a:r>
              <a:rPr lang="de-CH" sz="2600" b="1" dirty="0" err="1">
                <a:latin typeface="Arial" panose="020B0604020202020204" pitchFamily="34" charset="0"/>
                <a:cs typeface="Arial" panose="020B0604020202020204" pitchFamily="34" charset="0"/>
              </a:rPr>
              <a:t>signature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électronique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qualifiée</a:t>
            </a:r>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83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7</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err="1"/>
              <a:t>Démonstration</a:t>
            </a:r>
            <a:endParaRPr lang="de-CH" sz="2400" dirty="0"/>
          </a:p>
        </p:txBody>
      </p:sp>
      <p:sp>
        <p:nvSpPr>
          <p:cNvPr id="8" name="Textfeld 7"/>
          <p:cNvSpPr txBox="1"/>
          <p:nvPr/>
        </p:nvSpPr>
        <p:spPr>
          <a:xfrm>
            <a:off x="428367" y="1290181"/>
            <a:ext cx="11360407" cy="892552"/>
          </a:xfrm>
          <a:prstGeom prst="rect">
            <a:avLst/>
          </a:prstGeom>
          <a:noFill/>
        </p:spPr>
        <p:txBody>
          <a:bodyPr wrap="square" rtlCol="0">
            <a:spAutoFit/>
          </a:bodyPr>
          <a:lstStyle/>
          <a:p>
            <a:r>
              <a:rPr lang="de-CH" sz="2600" b="1" dirty="0" err="1">
                <a:latin typeface="Arial" panose="020B0604020202020204" pitchFamily="34" charset="0"/>
                <a:cs typeface="Arial" panose="020B0604020202020204" pitchFamily="34" charset="0"/>
              </a:rPr>
              <a:t>Présentation</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d’une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signature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électronique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avec</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SwissID</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Sign</a:t>
            </a:r>
            <a:endParaRPr lang="de-CH" sz="2600" b="1" dirty="0">
              <a:latin typeface="Arial" panose="020B0604020202020204" pitchFamily="34" charset="0"/>
              <a:cs typeface="Arial" panose="020B0604020202020204" pitchFamily="34" charset="0"/>
            </a:endParaRPr>
          </a:p>
          <a:p>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52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8</a:t>
            </a:fld>
            <a:endParaRPr lang="de-CH"/>
          </a:p>
        </p:txBody>
      </p:sp>
      <p:sp>
        <p:nvSpPr>
          <p:cNvPr id="5" name="Textplatzhalter 4"/>
          <p:cNvSpPr>
            <a:spLocks noGrp="1"/>
          </p:cNvSpPr>
          <p:nvPr>
            <p:ph type="body" sz="quarter" idx="13"/>
          </p:nvPr>
        </p:nvSpPr>
        <p:spPr>
          <a:xfrm>
            <a:off x="428367" y="2066797"/>
            <a:ext cx="11360407" cy="4154894"/>
          </a:xfrm>
        </p:spPr>
        <p:txBody>
          <a:bodyPr>
            <a:noAutofit/>
          </a:bodyPr>
          <a:lstStyle/>
          <a:p>
            <a:r>
              <a:rPr lang="de-CH" sz="2400" dirty="0"/>
              <a:t>Art. 130 al. 2 CPC</a:t>
            </a:r>
          </a:p>
          <a:p>
            <a:r>
              <a:rPr lang="de-CH" sz="2400" dirty="0"/>
              <a:t>Art. 110 al. 2 CPP</a:t>
            </a:r>
          </a:p>
          <a:p>
            <a:r>
              <a:rPr lang="de-CH" sz="2400" dirty="0"/>
              <a:t>Art. 21a PA</a:t>
            </a:r>
          </a:p>
          <a:p>
            <a:r>
              <a:rPr lang="fr-FR" sz="2400" dirty="0"/>
              <a:t>Ordonnance</a:t>
            </a:r>
          </a:p>
          <a:p>
            <a:r>
              <a:rPr lang="fr-FR" sz="2400" dirty="0"/>
              <a:t>sur la communication électronique dans le cadre de procédures civiles et pénales et de procédures en matière de poursuite pour dettes et de faillite</a:t>
            </a:r>
            <a:r>
              <a:rPr lang="de-CH" sz="2400" dirty="0"/>
              <a:t> (OCEI-PCPP, RS 272.1)</a:t>
            </a:r>
          </a:p>
          <a:p>
            <a:r>
              <a:rPr lang="de-CH" sz="2400" dirty="0"/>
              <a:t>Deux </a:t>
            </a:r>
            <a:r>
              <a:rPr lang="de-CH" sz="2400" dirty="0" err="1"/>
              <a:t>conditions</a:t>
            </a:r>
            <a:r>
              <a:rPr lang="de-CH" sz="2400" dirty="0"/>
              <a:t> : </a:t>
            </a:r>
            <a:r>
              <a:rPr lang="de-CH" sz="2400" b="1" dirty="0" err="1"/>
              <a:t>signature</a:t>
            </a:r>
            <a:r>
              <a:rPr lang="de-CH" sz="2400" b="1" dirty="0"/>
              <a:t> </a:t>
            </a:r>
            <a:r>
              <a:rPr lang="de-CH" sz="2400" b="1" dirty="0" err="1"/>
              <a:t>électronique</a:t>
            </a:r>
            <a:r>
              <a:rPr lang="de-CH" sz="2400" b="1" dirty="0"/>
              <a:t> </a:t>
            </a:r>
            <a:r>
              <a:rPr lang="de-CH" sz="2400" b="1" dirty="0" err="1"/>
              <a:t>qualifiée</a:t>
            </a:r>
            <a:r>
              <a:rPr lang="de-CH" sz="2400" dirty="0"/>
              <a:t> et </a:t>
            </a:r>
            <a:r>
              <a:rPr lang="de-CH" sz="2400" dirty="0" err="1"/>
              <a:t>dépôt</a:t>
            </a:r>
            <a:r>
              <a:rPr lang="de-CH" sz="2400" dirty="0"/>
              <a:t> </a:t>
            </a:r>
            <a:r>
              <a:rPr lang="de-CH" sz="2400" dirty="0" err="1"/>
              <a:t>sur</a:t>
            </a:r>
            <a:r>
              <a:rPr lang="de-CH" sz="2400" dirty="0"/>
              <a:t> </a:t>
            </a:r>
            <a:r>
              <a:rPr lang="de-CH" sz="2400" dirty="0" err="1"/>
              <a:t>une</a:t>
            </a:r>
            <a:r>
              <a:rPr lang="de-CH" sz="2400" dirty="0"/>
              <a:t> </a:t>
            </a:r>
            <a:r>
              <a:rPr lang="de-CH" sz="2400" b="1" dirty="0" err="1"/>
              <a:t>plateforme</a:t>
            </a:r>
            <a:r>
              <a:rPr lang="de-CH" sz="2400" b="1" dirty="0"/>
              <a:t> </a:t>
            </a:r>
            <a:r>
              <a:rPr lang="de-CH" sz="2400" b="1" dirty="0" err="1"/>
              <a:t>reconnue</a:t>
            </a:r>
            <a:r>
              <a:rPr lang="de-CH" sz="2400" b="1" dirty="0"/>
              <a:t> de </a:t>
            </a:r>
            <a:r>
              <a:rPr lang="de-CH" sz="2400" b="1" dirty="0" err="1"/>
              <a:t>messagerie</a:t>
            </a:r>
            <a:r>
              <a:rPr lang="de-CH" sz="2400" b="1" dirty="0"/>
              <a:t> </a:t>
            </a:r>
            <a:r>
              <a:rPr lang="de-CH" sz="2400" b="1" dirty="0" err="1"/>
              <a:t>sécurisée</a:t>
            </a:r>
            <a:r>
              <a:rPr lang="de-CH" sz="2400" dirty="0"/>
              <a:t> («</a:t>
            </a:r>
            <a:r>
              <a:rPr lang="de-CH" sz="2400" dirty="0" err="1"/>
              <a:t>recommandé</a:t>
            </a:r>
            <a:r>
              <a:rPr lang="de-CH" sz="2400" dirty="0"/>
              <a:t> </a:t>
            </a:r>
            <a:r>
              <a:rPr lang="de-CH" sz="2400" dirty="0" err="1"/>
              <a:t>eGov</a:t>
            </a:r>
            <a:r>
              <a:rPr lang="de-CH" sz="2400" dirty="0"/>
              <a:t>») </a:t>
            </a:r>
          </a:p>
          <a:p>
            <a:r>
              <a:rPr lang="de-CH" sz="2400" dirty="0"/>
              <a:t>« </a:t>
            </a:r>
            <a:r>
              <a:rPr lang="de-CH" sz="2400" dirty="0" err="1"/>
              <a:t>Recommandé</a:t>
            </a:r>
            <a:r>
              <a:rPr lang="de-CH" sz="2400" dirty="0"/>
              <a:t> »: </a:t>
            </a:r>
            <a:r>
              <a:rPr lang="de-CH" sz="2400" dirty="0" err="1"/>
              <a:t>seulement</a:t>
            </a:r>
            <a:r>
              <a:rPr lang="de-CH" sz="2400" dirty="0"/>
              <a:t> si le </a:t>
            </a:r>
            <a:r>
              <a:rPr lang="de-CH" sz="2400" dirty="0" err="1"/>
              <a:t>destinataire</a:t>
            </a:r>
            <a:r>
              <a:rPr lang="de-CH" sz="2400" dirty="0"/>
              <a:t> </a:t>
            </a:r>
            <a:r>
              <a:rPr lang="de-CH" sz="2400" dirty="0" err="1"/>
              <a:t>est</a:t>
            </a:r>
            <a:r>
              <a:rPr lang="de-CH" sz="2400" dirty="0"/>
              <a:t> d’accord </a:t>
            </a:r>
            <a:r>
              <a:rPr lang="de-CH" sz="2400" dirty="0" err="1"/>
              <a:t>ou</a:t>
            </a:r>
            <a:r>
              <a:rPr lang="de-CH" sz="2400" dirty="0"/>
              <a:t> </a:t>
            </a:r>
            <a:r>
              <a:rPr lang="de-CH" sz="2400" dirty="0" err="1"/>
              <a:t>obligé</a:t>
            </a:r>
            <a:endParaRPr lang="de-CH" sz="2400" dirty="0"/>
          </a:p>
          <a:p>
            <a:pPr lvl="6"/>
            <a:endParaRPr lang="de-CH" sz="1400" dirty="0"/>
          </a:p>
          <a:p>
            <a:pPr marL="0" indent="0">
              <a:buNone/>
            </a:pPr>
            <a:endParaRPr lang="de-CH" sz="2400" dirty="0"/>
          </a:p>
          <a:p>
            <a:endParaRPr lang="de-CH" sz="2400" dirty="0"/>
          </a:p>
        </p:txBody>
      </p:sp>
      <p:sp>
        <p:nvSpPr>
          <p:cNvPr id="8" name="Textfeld 7"/>
          <p:cNvSpPr txBox="1"/>
          <p:nvPr/>
        </p:nvSpPr>
        <p:spPr>
          <a:xfrm>
            <a:off x="428367" y="1290181"/>
            <a:ext cx="11360407" cy="892552"/>
          </a:xfrm>
          <a:prstGeom prst="rect">
            <a:avLst/>
          </a:prstGeom>
          <a:noFill/>
        </p:spPr>
        <p:txBody>
          <a:bodyPr wrap="square" rtlCol="0">
            <a:spAutoFit/>
          </a:bodyPr>
          <a:lstStyle/>
          <a:p>
            <a:r>
              <a:rPr lang="de-CH" sz="2600" b="1" dirty="0">
                <a:latin typeface="Arial" panose="020B0604020202020204" pitchFamily="34" charset="0"/>
                <a:cs typeface="Arial" panose="020B0604020202020204" pitchFamily="34" charset="0"/>
              </a:rPr>
              <a:t>Communication </a:t>
            </a:r>
            <a:r>
              <a:rPr lang="de-CH" sz="2600" b="1" dirty="0" err="1">
                <a:latin typeface="Arial" panose="020B0604020202020204" pitchFamily="34" charset="0"/>
                <a:cs typeface="Arial" panose="020B0604020202020204" pitchFamily="34" charset="0"/>
              </a:rPr>
              <a:t>électronique</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aux</a:t>
            </a:r>
            <a:r>
              <a:rPr lang="de-CH" sz="2600" b="1" dirty="0">
                <a:latin typeface="Arial" panose="020B0604020202020204" pitchFamily="34" charset="0"/>
                <a:cs typeface="Arial" panose="020B0604020202020204" pitchFamily="34" charset="0"/>
              </a:rPr>
              <a:t> </a:t>
            </a:r>
            <a:r>
              <a:rPr lang="de-CH" sz="2600" b="1" dirty="0" err="1">
                <a:latin typeface="Arial" panose="020B0604020202020204" pitchFamily="34" charset="0"/>
                <a:cs typeface="Arial" panose="020B0604020202020204" pitchFamily="34" charset="0"/>
              </a:rPr>
              <a:t>autorités</a:t>
            </a:r>
            <a:endParaRPr lang="de-CH" sz="2600" b="1" dirty="0">
              <a:latin typeface="Arial" panose="020B0604020202020204" pitchFamily="34" charset="0"/>
              <a:cs typeface="Arial" panose="020B0604020202020204" pitchFamily="34" charset="0"/>
            </a:endParaRPr>
          </a:p>
          <a:p>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54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D33BD1-B859-445D-96C5-F7CF0762646D}" type="datetime4">
              <a:rPr lang="fr-CH" smtClean="0"/>
              <a:pPr/>
              <a:t>18 octobre 2022</a:t>
            </a:fld>
            <a:endParaRPr lang="de-CH" dirty="0"/>
          </a:p>
        </p:txBody>
      </p:sp>
      <p:sp>
        <p:nvSpPr>
          <p:cNvPr id="3" name="Fußzeilenplatzhalter 2"/>
          <p:cNvSpPr>
            <a:spLocks noGrp="1"/>
          </p:cNvSpPr>
          <p:nvPr>
            <p:ph type="ftr" sz="quarter" idx="11"/>
          </p:nvPr>
        </p:nvSpPr>
        <p:spPr/>
        <p:txBody>
          <a:bodyPr/>
          <a:lstStyle/>
          <a:p>
            <a:r>
              <a:rPr lang="fr-FR" dirty="0"/>
              <a:t>Demandes au tribunal (situation actuelle) – Tano Barth</a:t>
            </a:r>
            <a:endParaRPr lang="de-CH" dirty="0"/>
          </a:p>
        </p:txBody>
      </p:sp>
      <p:sp>
        <p:nvSpPr>
          <p:cNvPr id="4" name="Foliennummernplatzhalter 3"/>
          <p:cNvSpPr>
            <a:spLocks noGrp="1"/>
          </p:cNvSpPr>
          <p:nvPr>
            <p:ph type="sldNum" sz="quarter" idx="12"/>
          </p:nvPr>
        </p:nvSpPr>
        <p:spPr/>
        <p:txBody>
          <a:bodyPr/>
          <a:lstStyle/>
          <a:p>
            <a:fld id="{B8B95B37-472F-4C9A-A0A0-70B00F94DFB7}" type="slidenum">
              <a:rPr lang="de-CH" smtClean="0"/>
              <a:t>9</a:t>
            </a:fld>
            <a:endParaRPr lang="de-CH"/>
          </a:p>
        </p:txBody>
      </p:sp>
      <p:sp>
        <p:nvSpPr>
          <p:cNvPr id="5" name="Textplatzhalter 4"/>
          <p:cNvSpPr>
            <a:spLocks noGrp="1"/>
          </p:cNvSpPr>
          <p:nvPr>
            <p:ph type="body" sz="quarter" idx="13"/>
          </p:nvPr>
        </p:nvSpPr>
        <p:spPr>
          <a:xfrm>
            <a:off x="428367" y="2066796"/>
            <a:ext cx="11360407" cy="3386681"/>
          </a:xfrm>
        </p:spPr>
        <p:txBody>
          <a:bodyPr>
            <a:normAutofit/>
          </a:bodyPr>
          <a:lstStyle/>
          <a:p>
            <a:r>
              <a:rPr lang="de-CH" sz="2400" dirty="0"/>
              <a:t>Art. 139 CPC</a:t>
            </a:r>
          </a:p>
          <a:p>
            <a:r>
              <a:rPr lang="de-CH" sz="2400" dirty="0"/>
              <a:t>Art. 86 CPP</a:t>
            </a:r>
          </a:p>
          <a:p>
            <a:r>
              <a:rPr lang="de-CH" sz="2400" dirty="0"/>
              <a:t>Art. 11b Abs. 2 / 34 Abs. 1bis PA</a:t>
            </a:r>
          </a:p>
          <a:p>
            <a:endParaRPr lang="de-CH" dirty="0"/>
          </a:p>
        </p:txBody>
      </p:sp>
      <p:sp>
        <p:nvSpPr>
          <p:cNvPr id="8" name="Textfeld 7"/>
          <p:cNvSpPr txBox="1"/>
          <p:nvPr/>
        </p:nvSpPr>
        <p:spPr>
          <a:xfrm>
            <a:off x="428367" y="1290181"/>
            <a:ext cx="11360407" cy="492443"/>
          </a:xfrm>
          <a:prstGeom prst="rect">
            <a:avLst/>
          </a:prstGeom>
          <a:noFill/>
        </p:spPr>
        <p:txBody>
          <a:bodyPr wrap="square" rtlCol="0">
            <a:spAutoFit/>
          </a:bodyPr>
          <a:lstStyle/>
          <a:p>
            <a:r>
              <a:rPr lang="de-CH" sz="2600" b="1" dirty="0">
                <a:latin typeface="Arial" panose="020B0604020202020204" pitchFamily="34" charset="0"/>
                <a:cs typeface="Arial" panose="020B0604020202020204" pitchFamily="34" charset="0"/>
              </a:rPr>
              <a:t>Communications des </a:t>
            </a:r>
            <a:r>
              <a:rPr lang="de-CH" sz="2600" b="1" dirty="0" err="1">
                <a:latin typeface="Arial" panose="020B0604020202020204" pitchFamily="34" charset="0"/>
                <a:cs typeface="Arial" panose="020B0604020202020204" pitchFamily="34" charset="0"/>
              </a:rPr>
              <a:t>autorités</a:t>
            </a:r>
            <a:endParaRPr lang="de-CH"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9251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PraesKonf-Vorlage-D" id="{155573C0-9E00-4C40-B77B-D1AA113336E8}" vid="{07A20352-F616-409C-ABAB-0761C2F4A94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SAV-PraesKonf-Vorlage-D</Template>
  <TotalTime>0</TotalTime>
  <Words>3370</Words>
  <Application>Microsoft Office PowerPoint</Application>
  <PresentationFormat>Grand écran</PresentationFormat>
  <Paragraphs>531</Paragraphs>
  <Slides>53</Slides>
  <Notes>43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53</vt:i4>
      </vt:variant>
    </vt:vector>
  </HeadingPairs>
  <TitlesOfParts>
    <vt:vector size="63" baseType="lpstr">
      <vt:lpstr>Arial</vt:lpstr>
      <vt:lpstr>Arial Nova</vt:lpstr>
      <vt:lpstr>Avenir Next LT Pro</vt:lpstr>
      <vt:lpstr>Calibri</vt:lpstr>
      <vt:lpstr>Calibri Light</vt:lpstr>
      <vt:lpstr>Frutiger Neue</vt:lpstr>
      <vt:lpstr>Oswald</vt:lpstr>
      <vt:lpstr>Symbol</vt:lpstr>
      <vt:lpstr>Trebuchet MS</vt:lpstr>
      <vt:lpstr>Office</vt:lpstr>
      <vt:lpstr>En route vers la numérisation</vt:lpstr>
      <vt:lpstr>Salutations</vt:lpstr>
      <vt:lpstr>Demandes au tribunal (situation actuelle)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Justitia 4.0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directeur</vt:lpstr>
      <vt:lpstr>Présentation PowerPoint</vt:lpstr>
      <vt:lpstr>Aperçu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Pause</vt:lpstr>
      <vt:lpstr>Numérisation de l’étude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Perspectives Discussions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SAV/FSA Nick Guntersweiler</dc:creator>
  <cp:lastModifiedBy>Léonard Maradan</cp:lastModifiedBy>
  <cp:revision>91</cp:revision>
  <cp:lastPrinted>2022-04-29T11:30:04Z</cp:lastPrinted>
  <dcterms:created xsi:type="dcterms:W3CDTF">2019-11-13T08:11:01Z</dcterms:created>
  <dcterms:modified xsi:type="dcterms:W3CDTF">2022-10-18T08:07:31Z</dcterms:modified>
</cp:coreProperties>
</file>